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1187" r:id="rId2"/>
    <p:sldId id="1200" r:id="rId3"/>
    <p:sldId id="726" r:id="rId4"/>
    <p:sldId id="1155" r:id="rId5"/>
    <p:sldId id="1044" r:id="rId6"/>
    <p:sldId id="1047" r:id="rId7"/>
    <p:sldId id="1045" r:id="rId8"/>
    <p:sldId id="1048" r:id="rId9"/>
    <p:sldId id="1194" r:id="rId10"/>
    <p:sldId id="1052" r:id="rId11"/>
    <p:sldId id="1050" r:id="rId12"/>
    <p:sldId id="1046" r:id="rId13"/>
    <p:sldId id="1055" r:id="rId14"/>
    <p:sldId id="1056" r:id="rId15"/>
    <p:sldId id="1057" r:id="rId16"/>
    <p:sldId id="1058" r:id="rId17"/>
    <p:sldId id="1059" r:id="rId18"/>
    <p:sldId id="1165" r:id="rId19"/>
    <p:sldId id="1168" r:id="rId20"/>
    <p:sldId id="1175" r:id="rId21"/>
    <p:sldId id="1176" r:id="rId22"/>
    <p:sldId id="938" r:id="rId23"/>
    <p:sldId id="940" r:id="rId24"/>
    <p:sldId id="1195" r:id="rId25"/>
    <p:sldId id="1164" r:id="rId26"/>
    <p:sldId id="979" r:id="rId27"/>
    <p:sldId id="941" r:id="rId28"/>
    <p:sldId id="942" r:id="rId29"/>
    <p:sldId id="943" r:id="rId30"/>
    <p:sldId id="944" r:id="rId31"/>
    <p:sldId id="945" r:id="rId32"/>
    <p:sldId id="946" r:id="rId33"/>
    <p:sldId id="947" r:id="rId34"/>
    <p:sldId id="948" r:id="rId35"/>
    <p:sldId id="949" r:id="rId36"/>
    <p:sldId id="950" r:id="rId37"/>
    <p:sldId id="951" r:id="rId38"/>
    <p:sldId id="952" r:id="rId39"/>
    <p:sldId id="953" r:id="rId40"/>
    <p:sldId id="954" r:id="rId41"/>
    <p:sldId id="955" r:id="rId42"/>
    <p:sldId id="984" r:id="rId43"/>
    <p:sldId id="985" r:id="rId44"/>
    <p:sldId id="956" r:id="rId45"/>
    <p:sldId id="957" r:id="rId46"/>
    <p:sldId id="980" r:id="rId47"/>
    <p:sldId id="958" r:id="rId48"/>
    <p:sldId id="962" r:id="rId49"/>
    <p:sldId id="960" r:id="rId50"/>
    <p:sldId id="961" r:id="rId51"/>
    <p:sldId id="959" r:id="rId52"/>
    <p:sldId id="1132" r:id="rId53"/>
    <p:sldId id="1133" r:id="rId54"/>
    <p:sldId id="1134" r:id="rId55"/>
    <p:sldId id="1135" r:id="rId56"/>
    <p:sldId id="995" r:id="rId57"/>
    <p:sldId id="1026" r:id="rId58"/>
    <p:sldId id="1186" r:id="rId59"/>
    <p:sldId id="1000" r:id="rId60"/>
    <p:sldId id="1001" r:id="rId61"/>
    <p:sldId id="1002" r:id="rId62"/>
    <p:sldId id="1003" r:id="rId63"/>
    <p:sldId id="1006" r:id="rId64"/>
    <p:sldId id="1008" r:id="rId65"/>
    <p:sldId id="1015" r:id="rId66"/>
    <p:sldId id="1017" r:id="rId67"/>
    <p:sldId id="1018" r:id="rId68"/>
    <p:sldId id="1020" r:id="rId69"/>
    <p:sldId id="1028" r:id="rId70"/>
    <p:sldId id="1030" r:id="rId71"/>
    <p:sldId id="1181" r:id="rId72"/>
    <p:sldId id="1182" r:id="rId73"/>
    <p:sldId id="1197" r:id="rId74"/>
    <p:sldId id="1043" r:id="rId75"/>
    <p:sldId id="503" r:id="rId76"/>
    <p:sldId id="517" r:id="rId77"/>
    <p:sldId id="1177" r:id="rId78"/>
    <p:sldId id="1042" r:id="rId79"/>
    <p:sldId id="1178" r:id="rId80"/>
    <p:sldId id="989" r:id="rId81"/>
    <p:sldId id="1144" r:id="rId82"/>
    <p:sldId id="1191" r:id="rId83"/>
    <p:sldId id="1192" r:id="rId84"/>
    <p:sldId id="1188" r:id="rId85"/>
    <p:sldId id="1189" r:id="rId86"/>
    <p:sldId id="1190" r:id="rId87"/>
    <p:sldId id="1198" r:id="rId88"/>
    <p:sldId id="1199" r:id="rId89"/>
  </p:sldIdLst>
  <p:sldSz cx="9144000" cy="6858000" type="screen4x3"/>
  <p:notesSz cx="985678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133A"/>
    <a:srgbClr val="FF0000"/>
    <a:srgbClr val="050139"/>
    <a:srgbClr val="51A200"/>
    <a:srgbClr val="0C3226"/>
    <a:srgbClr val="104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94660"/>
  </p:normalViewPr>
  <p:slideViewPr>
    <p:cSldViewPr>
      <p:cViewPr varScale="1">
        <p:scale>
          <a:sx n="84" d="100"/>
          <a:sy n="84" d="100"/>
        </p:scale>
        <p:origin x="1224" y="72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92"/>
    </p:cViewPr>
  </p:sorterViewPr>
  <p:notesViewPr>
    <p:cSldViewPr>
      <p:cViewPr varScale="1">
        <p:scale>
          <a:sx n="78" d="100"/>
          <a:sy n="78" d="100"/>
        </p:scale>
        <p:origin x="-2052" y="-84"/>
      </p:cViewPr>
      <p:guideLst>
        <p:guide orient="horz" pos="2141"/>
        <p:guide pos="31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stats.moe.gov.tw/files/important/OVERVIEW_Y0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815846189957956E-2"/>
          <c:y val="7.7517810273715834E-2"/>
          <c:w val="0.91145735190561139"/>
          <c:h val="0.86200798429608061"/>
        </c:manualLayout>
      </c:layout>
      <c:barChart>
        <c:barDir val="col"/>
        <c:grouping val="clustered"/>
        <c:varyColors val="0"/>
        <c:ser>
          <c:idx val="1"/>
          <c:order val="0"/>
          <c:spPr>
            <a:pattFill prst="pct40">
              <a:fgClr>
                <a:srgbClr val="FF99CC"/>
              </a:fgClr>
              <a:bgClr>
                <a:srgbClr val="FFFFFF"/>
              </a:bgClr>
            </a:pattFill>
            <a:ln w="12700">
              <a:solidFill>
                <a:srgbClr val="FF99CC"/>
              </a:solidFill>
              <a:prstDash val="solid"/>
            </a:ln>
          </c:spPr>
          <c:invertIfNegative val="0"/>
          <c:cat>
            <c:numRef>
              <c:f>'[OVERVIEW_Y01.XLS]75'!$B$5:$B$38</c:f>
              <c:numCache>
                <c:formatCode>General</c:formatCode>
                <c:ptCount val="34"/>
                <c:pt idx="0">
                  <c:v>70</c:v>
                </c:pt>
                <c:pt idx="1">
                  <c:v>71</c:v>
                </c:pt>
                <c:pt idx="2">
                  <c:v>72</c:v>
                </c:pt>
                <c:pt idx="3">
                  <c:v>73</c:v>
                </c:pt>
                <c:pt idx="4">
                  <c:v>74</c:v>
                </c:pt>
                <c:pt idx="5">
                  <c:v>75</c:v>
                </c:pt>
                <c:pt idx="6">
                  <c:v>76</c:v>
                </c:pt>
                <c:pt idx="7">
                  <c:v>77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81</c:v>
                </c:pt>
                <c:pt idx="12">
                  <c:v>82</c:v>
                </c:pt>
                <c:pt idx="13">
                  <c:v>83</c:v>
                </c:pt>
                <c:pt idx="14">
                  <c:v>84</c:v>
                </c:pt>
                <c:pt idx="15">
                  <c:v>85</c:v>
                </c:pt>
                <c:pt idx="16">
                  <c:v>86</c:v>
                </c:pt>
                <c:pt idx="17">
                  <c:v>87</c:v>
                </c:pt>
                <c:pt idx="18">
                  <c:v>88</c:v>
                </c:pt>
                <c:pt idx="19">
                  <c:v>89</c:v>
                </c:pt>
                <c:pt idx="20">
                  <c:v>90</c:v>
                </c:pt>
                <c:pt idx="21">
                  <c:v>91</c:v>
                </c:pt>
                <c:pt idx="22">
                  <c:v>92</c:v>
                </c:pt>
                <c:pt idx="23">
                  <c:v>93</c:v>
                </c:pt>
                <c:pt idx="24">
                  <c:v>94</c:v>
                </c:pt>
                <c:pt idx="25">
                  <c:v>95</c:v>
                </c:pt>
                <c:pt idx="26">
                  <c:v>96</c:v>
                </c:pt>
                <c:pt idx="27">
                  <c:v>97</c:v>
                </c:pt>
                <c:pt idx="28">
                  <c:v>98</c:v>
                </c:pt>
                <c:pt idx="29">
                  <c:v>99</c:v>
                </c:pt>
                <c:pt idx="30">
                  <c:v>100</c:v>
                </c:pt>
                <c:pt idx="31">
                  <c:v>101</c:v>
                </c:pt>
                <c:pt idx="32">
                  <c:v>102</c:v>
                </c:pt>
                <c:pt idx="33">
                  <c:v>103</c:v>
                </c:pt>
              </c:numCache>
            </c:numRef>
          </c:cat>
          <c:val>
            <c:numRef>
              <c:f>'[OVERVIEW_Y01.XLS]75'!$C$5:$C$38</c:f>
              <c:numCache>
                <c:formatCode>#,##0</c:formatCode>
                <c:ptCount val="34"/>
                <c:pt idx="0">
                  <c:v>414069</c:v>
                </c:pt>
                <c:pt idx="1">
                  <c:v>405263</c:v>
                </c:pt>
                <c:pt idx="2">
                  <c:v>383439</c:v>
                </c:pt>
                <c:pt idx="3">
                  <c:v>371008</c:v>
                </c:pt>
                <c:pt idx="4">
                  <c:v>346208</c:v>
                </c:pt>
                <c:pt idx="5">
                  <c:v>309230</c:v>
                </c:pt>
                <c:pt idx="6">
                  <c:v>314024</c:v>
                </c:pt>
                <c:pt idx="7">
                  <c:v>342031</c:v>
                </c:pt>
                <c:pt idx="8">
                  <c:v>315299</c:v>
                </c:pt>
                <c:pt idx="9">
                  <c:v>335618</c:v>
                </c:pt>
                <c:pt idx="10">
                  <c:v>321932</c:v>
                </c:pt>
                <c:pt idx="11">
                  <c:v>321632</c:v>
                </c:pt>
                <c:pt idx="12">
                  <c:v>325613</c:v>
                </c:pt>
                <c:pt idx="13">
                  <c:v>322938</c:v>
                </c:pt>
                <c:pt idx="14">
                  <c:v>329581</c:v>
                </c:pt>
                <c:pt idx="15">
                  <c:v>325545</c:v>
                </c:pt>
                <c:pt idx="16">
                  <c:v>326002</c:v>
                </c:pt>
                <c:pt idx="17">
                  <c:v>271450</c:v>
                </c:pt>
                <c:pt idx="18">
                  <c:v>283661</c:v>
                </c:pt>
                <c:pt idx="19">
                  <c:v>305312</c:v>
                </c:pt>
                <c:pt idx="20">
                  <c:v>260354</c:v>
                </c:pt>
                <c:pt idx="21">
                  <c:v>247530</c:v>
                </c:pt>
                <c:pt idx="22">
                  <c:v>227070</c:v>
                </c:pt>
                <c:pt idx="23">
                  <c:v>216419</c:v>
                </c:pt>
                <c:pt idx="24">
                  <c:v>205854</c:v>
                </c:pt>
                <c:pt idx="25">
                  <c:v>204459</c:v>
                </c:pt>
                <c:pt idx="26">
                  <c:v>204414</c:v>
                </c:pt>
                <c:pt idx="27">
                  <c:v>198733</c:v>
                </c:pt>
                <c:pt idx="28">
                  <c:v>191310</c:v>
                </c:pt>
                <c:pt idx="29">
                  <c:v>166886</c:v>
                </c:pt>
                <c:pt idx="30">
                  <c:v>196627</c:v>
                </c:pt>
                <c:pt idx="31">
                  <c:v>229481</c:v>
                </c:pt>
                <c:pt idx="32">
                  <c:v>199113</c:v>
                </c:pt>
                <c:pt idx="33">
                  <c:v>210383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4-46B1-BB8E-877EDD5B7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1586608"/>
        <c:axId val="-2001590416"/>
      </c:barChart>
      <c:lineChart>
        <c:grouping val="standard"/>
        <c:varyColors val="0"/>
        <c:ser>
          <c:idx val="0"/>
          <c:order val="1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'[OVERVIEW_Y01.XLS]75'!$B$5:$B$38</c:f>
              <c:numCache>
                <c:formatCode>General</c:formatCode>
                <c:ptCount val="34"/>
                <c:pt idx="0">
                  <c:v>70</c:v>
                </c:pt>
                <c:pt idx="1">
                  <c:v>71</c:v>
                </c:pt>
                <c:pt idx="2">
                  <c:v>72</c:v>
                </c:pt>
                <c:pt idx="3">
                  <c:v>73</c:v>
                </c:pt>
                <c:pt idx="4">
                  <c:v>74</c:v>
                </c:pt>
                <c:pt idx="5">
                  <c:v>75</c:v>
                </c:pt>
                <c:pt idx="6">
                  <c:v>76</c:v>
                </c:pt>
                <c:pt idx="7">
                  <c:v>77</c:v>
                </c:pt>
                <c:pt idx="8">
                  <c:v>78</c:v>
                </c:pt>
                <c:pt idx="9">
                  <c:v>79</c:v>
                </c:pt>
                <c:pt idx="10">
                  <c:v>80</c:v>
                </c:pt>
                <c:pt idx="11">
                  <c:v>81</c:v>
                </c:pt>
                <c:pt idx="12">
                  <c:v>82</c:v>
                </c:pt>
                <c:pt idx="13">
                  <c:v>83</c:v>
                </c:pt>
                <c:pt idx="14">
                  <c:v>84</c:v>
                </c:pt>
                <c:pt idx="15">
                  <c:v>85</c:v>
                </c:pt>
                <c:pt idx="16">
                  <c:v>86</c:v>
                </c:pt>
                <c:pt idx="17">
                  <c:v>87</c:v>
                </c:pt>
                <c:pt idx="18">
                  <c:v>88</c:v>
                </c:pt>
                <c:pt idx="19">
                  <c:v>89</c:v>
                </c:pt>
                <c:pt idx="20">
                  <c:v>90</c:v>
                </c:pt>
                <c:pt idx="21">
                  <c:v>91</c:v>
                </c:pt>
                <c:pt idx="22">
                  <c:v>92</c:v>
                </c:pt>
                <c:pt idx="23">
                  <c:v>93</c:v>
                </c:pt>
                <c:pt idx="24">
                  <c:v>94</c:v>
                </c:pt>
                <c:pt idx="25">
                  <c:v>95</c:v>
                </c:pt>
                <c:pt idx="26">
                  <c:v>96</c:v>
                </c:pt>
                <c:pt idx="27">
                  <c:v>97</c:v>
                </c:pt>
                <c:pt idx="28">
                  <c:v>98</c:v>
                </c:pt>
                <c:pt idx="29">
                  <c:v>99</c:v>
                </c:pt>
                <c:pt idx="30">
                  <c:v>100</c:v>
                </c:pt>
                <c:pt idx="31">
                  <c:v>101</c:v>
                </c:pt>
                <c:pt idx="32">
                  <c:v>102</c:v>
                </c:pt>
                <c:pt idx="33">
                  <c:v>103</c:v>
                </c:pt>
              </c:numCache>
            </c:numRef>
          </c:cat>
          <c:val>
            <c:numRef>
              <c:f>'[OVERVIEW_Y01.XLS]75'!$F$5:$F$38</c:f>
              <c:numCache>
                <c:formatCode>#,##0.00</c:formatCode>
                <c:ptCount val="34"/>
                <c:pt idx="0">
                  <c:v>22.97</c:v>
                </c:pt>
                <c:pt idx="1">
                  <c:v>22.08</c:v>
                </c:pt>
                <c:pt idx="2">
                  <c:v>20.56</c:v>
                </c:pt>
                <c:pt idx="3">
                  <c:v>19.600000000000001</c:v>
                </c:pt>
                <c:pt idx="4">
                  <c:v>18.04</c:v>
                </c:pt>
                <c:pt idx="5">
                  <c:v>15.93</c:v>
                </c:pt>
                <c:pt idx="6">
                  <c:v>16.010000000000005</c:v>
                </c:pt>
                <c:pt idx="7">
                  <c:v>17.239999999999988</c:v>
                </c:pt>
                <c:pt idx="8">
                  <c:v>15.72</c:v>
                </c:pt>
                <c:pt idx="9">
                  <c:v>16.55</c:v>
                </c:pt>
                <c:pt idx="10">
                  <c:v>15.7</c:v>
                </c:pt>
                <c:pt idx="11">
                  <c:v>15.53</c:v>
                </c:pt>
                <c:pt idx="12">
                  <c:v>15.58</c:v>
                </c:pt>
                <c:pt idx="13">
                  <c:v>15.31</c:v>
                </c:pt>
                <c:pt idx="14">
                  <c:v>15.5</c:v>
                </c:pt>
                <c:pt idx="15">
                  <c:v>15.18</c:v>
                </c:pt>
                <c:pt idx="16">
                  <c:v>15.07</c:v>
                </c:pt>
                <c:pt idx="17">
                  <c:v>12.43</c:v>
                </c:pt>
                <c:pt idx="18">
                  <c:v>12.89</c:v>
                </c:pt>
                <c:pt idx="19">
                  <c:v>13.76</c:v>
                </c:pt>
                <c:pt idx="20">
                  <c:v>11.65</c:v>
                </c:pt>
                <c:pt idx="21">
                  <c:v>11.02</c:v>
                </c:pt>
                <c:pt idx="22">
                  <c:v>10.06</c:v>
                </c:pt>
                <c:pt idx="23">
                  <c:v>9.56</c:v>
                </c:pt>
                <c:pt idx="24">
                  <c:v>9.06</c:v>
                </c:pt>
                <c:pt idx="25">
                  <c:v>8.9600000000000026</c:v>
                </c:pt>
                <c:pt idx="26">
                  <c:v>8.92</c:v>
                </c:pt>
                <c:pt idx="27">
                  <c:v>8.64</c:v>
                </c:pt>
                <c:pt idx="28">
                  <c:v>8.2900000000000009</c:v>
                </c:pt>
                <c:pt idx="29">
                  <c:v>7.21</c:v>
                </c:pt>
                <c:pt idx="30">
                  <c:v>8.48</c:v>
                </c:pt>
                <c:pt idx="31">
                  <c:v>9.8600000000000048</c:v>
                </c:pt>
                <c:pt idx="32">
                  <c:v>8.5300000000000011</c:v>
                </c:pt>
                <c:pt idx="33">
                  <c:v>8.99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5F4-46B1-BB8E-877EDD5B7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01589872"/>
        <c:axId val="-2001588784"/>
      </c:lineChart>
      <c:catAx>
        <c:axId val="-2001586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zh-TW" altLang="en-US"/>
                  <a:t>年</a:t>
                </a:r>
              </a:p>
            </c:rich>
          </c:tx>
          <c:layout>
            <c:manualLayout>
              <c:xMode val="edge"/>
              <c:yMode val="edge"/>
              <c:x val="0.97014276468447791"/>
              <c:y val="0.9522156860176171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zh-TW"/>
          </a:p>
        </c:txPr>
        <c:crossAx val="-200159041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-2001590416"/>
        <c:scaling>
          <c:orientation val="minMax"/>
        </c:scaling>
        <c:delete val="0"/>
        <c:axPos val="l"/>
        <c:majorGridlines>
          <c:spPr>
            <a:ln w="3175">
              <a:solidFill>
                <a:srgbClr val="969696"/>
              </a:solidFill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zh-TW" altLang="en-US"/>
                  <a:t>千人</a:t>
                </a:r>
              </a:p>
            </c:rich>
          </c:tx>
          <c:layout>
            <c:manualLayout>
              <c:xMode val="edge"/>
              <c:yMode val="edge"/>
              <c:x val="7.3721272645797453E-3"/>
              <c:y val="1.0799091290059341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細明體"/>
                <a:ea typeface="細明體"/>
                <a:cs typeface="細明體"/>
              </a:defRPr>
            </a:pPr>
            <a:endParaRPr lang="zh-TW"/>
          </a:p>
        </c:txPr>
        <c:crossAx val="-2001586608"/>
        <c:crosses val="autoZero"/>
        <c:crossBetween val="between"/>
        <c:dispUnits>
          <c:builtInUnit val="thousands"/>
        </c:dispUnits>
      </c:valAx>
      <c:catAx>
        <c:axId val="-2001589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2001588784"/>
        <c:crosses val="autoZero"/>
        <c:auto val="0"/>
        <c:lblAlgn val="ctr"/>
        <c:lblOffset val="100"/>
        <c:noMultiLvlLbl val="0"/>
      </c:catAx>
      <c:valAx>
        <c:axId val="-2001588784"/>
        <c:scaling>
          <c:orientation val="minMax"/>
        </c:scaling>
        <c:delete val="0"/>
        <c:axPos val="r"/>
        <c:numFmt formatCode="#,##0" sourceLinked="0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細明體"/>
                <a:ea typeface="細明體"/>
                <a:cs typeface="細明體"/>
              </a:defRPr>
            </a:pPr>
            <a:endParaRPr lang="zh-TW"/>
          </a:p>
        </c:txPr>
        <c:crossAx val="-2001589872"/>
        <c:crosses val="max"/>
        <c:crossBetween val="between"/>
      </c:valAx>
      <c:spPr>
        <a:solidFill>
          <a:srgbClr val="CCCCFF"/>
        </a:solid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zh-TW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/>
      <dgm:t>
        <a:bodyPr/>
        <a:lstStyle/>
        <a:p>
          <a:r>
            <a:rPr lang="zh-TW" altLang="en-US" sz="3600" b="1" cap="none" spc="0" smtClean="0">
              <a:ln w="19050"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  <a:endParaRPr lang="zh-TW" altLang="en-US" sz="3600" b="1" cap="none" spc="0" dirty="0">
            <a:ln w="19050">
              <a:prstDash val="solid"/>
            </a:ln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/>
      <dgm:t>
        <a:bodyPr/>
        <a:lstStyle/>
        <a:p>
          <a:r>
            <a:rPr lang="zh-TW" altLang="en-US" sz="3600" b="1" cap="none" spc="0" smtClean="0">
              <a:ln w="19050"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  <a:endParaRPr lang="zh-TW" altLang="en-US" sz="3600" b="1" cap="none" spc="0" dirty="0">
            <a:ln w="19050">
              <a:prstDash val="solid"/>
            </a:ln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/>
      <dgm:t>
        <a:bodyPr anchor="ctr"/>
        <a:lstStyle/>
        <a:p>
          <a:pPr algn="ctr"/>
          <a:r>
            <a:rPr lang="zh-TW" altLang="en-US" sz="2000" b="1" u="sng" dirty="0" smtClean="0">
              <a:solidFill>
                <a:srgbClr val="FF0000"/>
              </a:solidFill>
            </a:rPr>
            <a:t>採計</a:t>
          </a:r>
          <a:r>
            <a:rPr lang="en-US" altLang="zh-TW" sz="2000" b="1" u="sng" dirty="0" smtClean="0">
              <a:solidFill>
                <a:srgbClr val="FF0000"/>
              </a:solidFill>
            </a:rPr>
            <a:t>32</a:t>
          </a:r>
          <a:r>
            <a:rPr lang="zh-TW" altLang="en-US" sz="2000" b="1" u="sng" dirty="0" smtClean="0">
              <a:solidFill>
                <a:srgbClr val="FF0000"/>
              </a:solidFill>
            </a:rPr>
            <a:t>分</a:t>
          </a:r>
          <a:endParaRPr lang="zh-TW" altLang="en-US" sz="2000" b="1" u="sng" dirty="0">
            <a:solidFill>
              <a:srgbClr val="FF0000"/>
            </a:solidFill>
          </a:endParaRP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/>
      <dgm:t>
        <a:bodyPr anchor="ctr"/>
        <a:lstStyle/>
        <a:p>
          <a:r>
            <a:rPr lang="zh-TW" altLang="en-US" sz="2000" b="1" u="sng" dirty="0" smtClean="0">
              <a:solidFill>
                <a:srgbClr val="FF0000"/>
              </a:solidFill>
            </a:rPr>
            <a:t>採計</a:t>
          </a:r>
          <a:r>
            <a:rPr lang="en-US" altLang="zh-TW" sz="2000" b="1" u="sng" dirty="0" smtClean="0">
              <a:solidFill>
                <a:srgbClr val="FF0000"/>
              </a:solidFill>
            </a:rPr>
            <a:t>35</a:t>
          </a:r>
          <a:r>
            <a:rPr lang="zh-TW" altLang="en-US" sz="2000" b="1" u="sng" dirty="0" smtClean="0">
              <a:solidFill>
                <a:srgbClr val="FF0000"/>
              </a:solidFill>
            </a:rPr>
            <a:t>分</a:t>
          </a:r>
          <a:endParaRPr lang="zh-TW" altLang="en-US" sz="2000" b="1" u="sng" dirty="0">
            <a:solidFill>
              <a:srgbClr val="FF0000"/>
            </a:solidFill>
          </a:endParaRP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/>
      <dgm:t>
        <a:bodyPr/>
        <a:lstStyle/>
        <a:p>
          <a:r>
            <a:rPr lang="zh-TW" altLang="en-US" sz="3600" b="1" cap="none" spc="0" smtClean="0">
              <a:ln w="19050"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  <a:endParaRPr lang="zh-TW" altLang="en-US" sz="3600" b="1" cap="none" spc="0" dirty="0">
            <a:ln w="19050">
              <a:prstDash val="solid"/>
            </a:ln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/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 smtClean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dirty="0" smtClean="0">
              <a:solidFill>
                <a:srgbClr val="FF0000"/>
              </a:solidFill>
              <a:latin typeface="+mn-lt"/>
            </a:rPr>
            <a:t>分</a:t>
          </a:r>
          <a:endParaRPr lang="zh-TW" altLang="en-US" sz="2400" dirty="0">
            <a:solidFill>
              <a:srgbClr val="FF0000"/>
            </a:solidFill>
            <a:latin typeface="+mn-lt"/>
          </a:endParaRP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/>
      <dgm:t>
        <a:bodyPr anchor="ctr"/>
        <a:lstStyle/>
        <a:p>
          <a:pPr algn="ctr"/>
          <a:r>
            <a:rPr lang="zh-TW" altLang="en-US" sz="2000" dirty="0" smtClean="0"/>
            <a:t>總分</a:t>
          </a:r>
          <a:r>
            <a:rPr lang="en-US" altLang="zh-TW" sz="2000" dirty="0" smtClean="0"/>
            <a:t>32</a:t>
          </a:r>
          <a:r>
            <a:rPr lang="zh-TW" altLang="en-US" sz="2000" dirty="0" smtClean="0"/>
            <a:t>分</a:t>
          </a:r>
          <a:endParaRPr lang="zh-TW" altLang="en-US" sz="2000" dirty="0"/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/>
      <dgm:t>
        <a:bodyPr anchor="ctr"/>
        <a:lstStyle/>
        <a:p>
          <a:r>
            <a:rPr lang="zh-TW" altLang="en-US" sz="2000" dirty="0" smtClean="0"/>
            <a:t>總分</a:t>
          </a:r>
          <a:r>
            <a:rPr lang="en-US" altLang="zh-TW" sz="2000" dirty="0" smtClean="0"/>
            <a:t>42</a:t>
          </a:r>
          <a:r>
            <a:rPr lang="zh-TW" altLang="en-US" sz="2000" dirty="0" smtClean="0"/>
            <a:t>分</a:t>
          </a:r>
          <a:endParaRPr lang="zh-TW" altLang="en-US" sz="2000" dirty="0"/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  <dgm:t>
        <a:bodyPr/>
        <a:lstStyle/>
        <a:p>
          <a:endParaRPr lang="zh-TW" altLang="en-US"/>
        </a:p>
      </dgm:t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  <dgm:t>
        <a:bodyPr/>
        <a:lstStyle/>
        <a:p>
          <a:endParaRPr lang="zh-TW" altLang="en-US"/>
        </a:p>
      </dgm:t>
    </dgm:pt>
    <dgm:pt modelId="{670EE82C-C216-48D5-9379-19F889DB8888}" type="pres">
      <dgm:prSet presAssocID="{C0BA452B-58F9-4D08-9C12-EE745668566A}" presName="linNode" presStyleCnt="0"/>
      <dgm:spPr/>
      <dgm:t>
        <a:bodyPr/>
        <a:lstStyle/>
        <a:p>
          <a:endParaRPr lang="zh-TW" altLang="en-US"/>
        </a:p>
      </dgm:t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  <dgm:t>
        <a:bodyPr/>
        <a:lstStyle/>
        <a:p>
          <a:endParaRPr lang="zh-TW" altLang="en-US"/>
        </a:p>
      </dgm:t>
    </dgm:pt>
    <dgm:pt modelId="{18881F29-BE38-41C9-9182-D08C73E20DEA}" type="pres">
      <dgm:prSet presAssocID="{33D1DF83-6FA8-491B-AE46-8C5470B6695B}" presName="linNode" presStyleCnt="0"/>
      <dgm:spPr/>
      <dgm:t>
        <a:bodyPr/>
        <a:lstStyle/>
        <a:p>
          <a:endParaRPr lang="zh-TW" altLang="en-US"/>
        </a:p>
      </dgm:t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4601343F-B175-4259-A2CC-1204BE0EADA8}" type="presOf" srcId="{33D1DF83-6FA8-491B-AE46-8C5470B6695B}" destId="{BDD9785E-5988-4D9A-BEBF-25DE815D2930}" srcOrd="0" destOrd="0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FAB6E10E-B65D-4A1E-8B3F-3396A06118C3}" type="presOf" srcId="{BF3883D0-7001-44C2-901B-A585C73FBE5F}" destId="{B9BF2826-A93F-484E-809F-0952285A6A23}" srcOrd="0" destOrd="0" presId="urn:microsoft.com/office/officeart/2005/8/layout/vList6"/>
    <dgm:cxn modelId="{5B14E3A8-8CF8-4C5E-94A0-020704D08CBC}" type="presOf" srcId="{205E4696-CE36-40FB-8726-EC24909286A6}" destId="{4E63D85C-3837-4D2B-B9A0-FCAAE26FC636}" srcOrd="0" destOrd="0" presId="urn:microsoft.com/office/officeart/2005/8/layout/vList6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3093A30B-AF4C-4627-AFA2-43A599B0657D}" type="presOf" srcId="{FF8D0DE0-7183-4802-A472-D51DF5A0C91C}" destId="{3F539567-1F23-4E76-A758-5A862BB9EFFC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9930444C-6727-43CD-A6A2-3999C17622F9}" type="presOf" srcId="{82089FB6-1069-40A4-A70D-663009CAC143}" destId="{B9BF2826-A93F-484E-809F-0952285A6A23}" srcOrd="0" destOrd="1" presId="urn:microsoft.com/office/officeart/2005/8/layout/vList6"/>
    <dgm:cxn modelId="{3AEE528A-71EE-4107-A689-79419CF216A8}" type="presOf" srcId="{C0BA452B-58F9-4D08-9C12-EE745668566A}" destId="{09D89B46-01BD-4CE7-8FF2-34FB9ACC1234}" srcOrd="0" destOrd="0" presId="urn:microsoft.com/office/officeart/2005/8/layout/vList6"/>
    <dgm:cxn modelId="{12275BF6-3484-4C2B-8F35-C27CB80D65A3}" type="presOf" srcId="{19249124-F0DD-4A7E-A6ED-2EC7309F368E}" destId="{3F539567-1F23-4E76-A758-5A862BB9EFFC}" srcOrd="0" destOrd="0" presId="urn:microsoft.com/office/officeart/2005/8/layout/vList6"/>
    <dgm:cxn modelId="{38F819B9-CC96-4564-B5D5-8C0667FF8F2C}" type="presOf" srcId="{B625F2EB-10E5-4149-8948-148379F6CACA}" destId="{50818BBC-F477-4D9E-837A-21259D15C457}" srcOrd="0" destOrd="0" presId="urn:microsoft.com/office/officeart/2005/8/layout/vList6"/>
    <dgm:cxn modelId="{A16B0EC4-6C35-485F-868D-422279F87DA4}" type="presOf" srcId="{5ACA794B-7619-4EA6-A915-1A29521C5590}" destId="{413D0A37-9639-43F8-AAA7-6563C960F0FF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FEFE2DF4-F357-4357-AE06-E49C127F04C7}" type="presParOf" srcId="{4E63D85C-3837-4D2B-B9A0-FCAAE26FC636}" destId="{ED551B06-B7DE-448B-B9EE-0C60CE3408D6}" srcOrd="0" destOrd="0" presId="urn:microsoft.com/office/officeart/2005/8/layout/vList6"/>
    <dgm:cxn modelId="{0D2F30E6-C419-44A8-8914-6C4B2CB6644E}" type="presParOf" srcId="{ED551B06-B7DE-448B-B9EE-0C60CE3408D6}" destId="{50818BBC-F477-4D9E-837A-21259D15C457}" srcOrd="0" destOrd="0" presId="urn:microsoft.com/office/officeart/2005/8/layout/vList6"/>
    <dgm:cxn modelId="{4F571C53-A396-4167-BBBF-0AB3CFBF5D5D}" type="presParOf" srcId="{ED551B06-B7DE-448B-B9EE-0C60CE3408D6}" destId="{3F539567-1F23-4E76-A758-5A862BB9EFFC}" srcOrd="1" destOrd="0" presId="urn:microsoft.com/office/officeart/2005/8/layout/vList6"/>
    <dgm:cxn modelId="{E2674012-1C7C-4E54-91CC-1C244ED32360}" type="presParOf" srcId="{4E63D85C-3837-4D2B-B9A0-FCAAE26FC636}" destId="{25541B67-E6BB-4A55-AB99-60DBC347093E}" srcOrd="1" destOrd="0" presId="urn:microsoft.com/office/officeart/2005/8/layout/vList6"/>
    <dgm:cxn modelId="{E3C3CABA-8776-4EE5-9FE5-38ECA228A609}" type="presParOf" srcId="{4E63D85C-3837-4D2B-B9A0-FCAAE26FC636}" destId="{670EE82C-C216-48D5-9379-19F889DB8888}" srcOrd="2" destOrd="0" presId="urn:microsoft.com/office/officeart/2005/8/layout/vList6"/>
    <dgm:cxn modelId="{650D161A-920A-4B89-A68C-CB11F9DED6EA}" type="presParOf" srcId="{670EE82C-C216-48D5-9379-19F889DB8888}" destId="{09D89B46-01BD-4CE7-8FF2-34FB9ACC1234}" srcOrd="0" destOrd="0" presId="urn:microsoft.com/office/officeart/2005/8/layout/vList6"/>
    <dgm:cxn modelId="{4841D927-D838-42FE-8EFA-42E76903ED7D}" type="presParOf" srcId="{670EE82C-C216-48D5-9379-19F889DB8888}" destId="{B9BF2826-A93F-484E-809F-0952285A6A23}" srcOrd="1" destOrd="0" presId="urn:microsoft.com/office/officeart/2005/8/layout/vList6"/>
    <dgm:cxn modelId="{E66D0F24-2DDE-4787-921F-A8D2EF2439FD}" type="presParOf" srcId="{4E63D85C-3837-4D2B-B9A0-FCAAE26FC636}" destId="{FC401293-0E6F-4BE0-9B3D-3779AF0E7BDB}" srcOrd="3" destOrd="0" presId="urn:microsoft.com/office/officeart/2005/8/layout/vList6"/>
    <dgm:cxn modelId="{D1217008-45CD-45E8-8473-E74F84CE6E2B}" type="presParOf" srcId="{4E63D85C-3837-4D2B-B9A0-FCAAE26FC636}" destId="{18881F29-BE38-41C9-9182-D08C73E20DEA}" srcOrd="4" destOrd="0" presId="urn:microsoft.com/office/officeart/2005/8/layout/vList6"/>
    <dgm:cxn modelId="{9B1458E1-4215-4D02-AA75-DD33AF849E13}" type="presParOf" srcId="{18881F29-BE38-41C9-9182-D08C73E20DEA}" destId="{BDD9785E-5988-4D9A-BEBF-25DE815D2930}" srcOrd="0" destOrd="0" presId="urn:microsoft.com/office/officeart/2005/8/layout/vList6"/>
    <dgm:cxn modelId="{78C9D592-EE0E-4BC8-8788-FE7F7ECF106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zh-TW" altLang="en-US"/>
        </a:p>
      </dgm:t>
    </dgm:pt>
  </dgm:ptLst>
  <dgm:cxnLst>
    <dgm:cxn modelId="{A9ED8D92-39F8-4D9B-BBC8-D0239B42092A}" type="presOf" srcId="{EC5F123D-1D8B-A64F-8933-66F4CD9661C6}" destId="{FE7AF7D2-F977-8C4F-B1D3-FB091098CF13}" srcOrd="0" destOrd="0" presId="urn:microsoft.com/office/officeart/2005/8/layout/hProcess3"/>
    <dgm:cxn modelId="{CAD349CA-F2CD-4D23-9338-1B50FB08C703}" type="presParOf" srcId="{FE7AF7D2-F977-8C4F-B1D3-FB091098CF13}" destId="{7A6D126A-797E-0540-ABFC-E950EE998E9F}" srcOrd="0" destOrd="0" presId="urn:microsoft.com/office/officeart/2005/8/layout/hProcess3"/>
    <dgm:cxn modelId="{218B849A-6DEB-4F23-B60E-CF63DD1BEF21}" type="presParOf" srcId="{FE7AF7D2-F977-8C4F-B1D3-FB091098CF13}" destId="{BAD02919-DF43-644F-B79E-0B985C83C920}" srcOrd="1" destOrd="0" presId="urn:microsoft.com/office/officeart/2005/8/layout/hProcess3"/>
    <dgm:cxn modelId="{A76C0A09-80B1-4A77-85F6-236D5E30AD28}" type="presParOf" srcId="{BAD02919-DF43-644F-B79E-0B985C83C920}" destId="{C5CFC8FC-6174-4D43-88CC-6B962C344BCF}" srcOrd="0" destOrd="0" presId="urn:microsoft.com/office/officeart/2005/8/layout/hProcess3"/>
    <dgm:cxn modelId="{58C66B7E-C3DB-4374-A85D-36885B0F4783}" type="presParOf" srcId="{BAD02919-DF43-644F-B79E-0B985C83C920}" destId="{4EC8E62C-140B-4B44-AEFD-9E3ED296488A}" srcOrd="1" destOrd="0" presId="urn:microsoft.com/office/officeart/2005/8/layout/hProcess3"/>
    <dgm:cxn modelId="{407300B8-F8A0-427B-A4B3-B0F39380B29E}" type="presParOf" srcId="{BAD02919-DF43-644F-B79E-0B985C83C920}" destId="{945DAF16-BC05-C248-889B-68E77D2C912B}" srcOrd="2" destOrd="0" presId="urn:microsoft.com/office/officeart/2005/8/layout/hProcess3"/>
    <dgm:cxn modelId="{0E43F3F7-2CDF-49A5-B151-F4788A300A7D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特招</a:t>
          </a:r>
          <a:r>
            <a: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考試入學</a:t>
          </a:r>
          <a:endParaRPr lang="en-US" altLang="zh-TW" sz="2800" b="1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r>
            <a:rPr lang="zh-TW" altLang="en-US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特招</a:t>
          </a:r>
          <a:r>
            <a: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甄選入學</a:t>
          </a:r>
          <a:endParaRPr lang="en-US" altLang="zh-TW" sz="2800" b="1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b="1" u="sng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考試</a:t>
          </a:r>
          <a:r>
            <a:rPr lang="zh-TW" altLang="en-US" sz="2800" b="1" u="sng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分發入學</a:t>
          </a:r>
          <a:endParaRPr lang="en-US" altLang="zh-TW" sz="2800" b="1" u="sng" dirty="0">
            <a:solidFill>
              <a:schemeClr val="bg1"/>
            </a:solidFill>
            <a:latin typeface="標楷體" pitchFamily="65" charset="-120"/>
            <a:ea typeface="標楷體" pitchFamily="65" charset="-120"/>
          </a:endParaRPr>
        </a:p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內壢高中、</a:t>
          </a:r>
          <a:endParaRPr lang="en-US" altLang="zh-TW" sz="2800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大園國際高中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b="1" dirty="0">
              <a:latin typeface="標楷體" pitchFamily="65" charset="-120"/>
              <a:ea typeface="標楷體" pitchFamily="65" charset="-120"/>
            </a:rPr>
            <a:t>專業群</a:t>
          </a:r>
          <a:r>
            <a:rPr lang="zh-TW" altLang="en-US" sz="2800" b="1" dirty="0" smtClean="0">
              <a:latin typeface="標楷體" pitchFamily="65" charset="-120"/>
              <a:ea typeface="標楷體" pitchFamily="65" charset="-120"/>
            </a:rPr>
            <a:t>科</a:t>
          </a:r>
          <a:endParaRPr lang="en-US" altLang="zh-TW" sz="2800" b="1" dirty="0" smtClean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>73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班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b="1" dirty="0" smtClean="0">
              <a:latin typeface="標楷體" pitchFamily="65" charset="-120"/>
              <a:ea typeface="標楷體" pitchFamily="65" charset="-120"/>
            </a:rPr>
            <a:t>科學班</a:t>
          </a:r>
          <a:endParaRPr lang="en-US" altLang="zh-TW" sz="2800" b="1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武陵高中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b="1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400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b="1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b="1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b="1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8B97AF8-A3BF-4328-9AE7-ADF71EDF5729}" type="presOf" srcId="{A7112B98-6EF3-4FE7-BF3D-C59D1B368008}" destId="{CD18A5EF-14CC-4D99-B9B5-ADC491578342}" srcOrd="0" destOrd="0" presId="urn:microsoft.com/office/officeart/2005/8/layout/matrix1"/>
    <dgm:cxn modelId="{225895BC-00E1-438A-84BE-0940B27536B1}" type="presOf" srcId="{6549D92B-83E7-4382-BCE2-AD411F4B9095}" destId="{E95F4473-6895-42D5-9283-BB264002653F}" srcOrd="0" destOrd="0" presId="urn:microsoft.com/office/officeart/2005/8/layout/matrix1"/>
    <dgm:cxn modelId="{ECB924F5-A295-4A60-9C4E-C9DCF096A291}" type="presOf" srcId="{F9E79064-68C8-483E-A861-C4EFA5F54ACA}" destId="{7595E15C-553B-471B-9ADC-ED155AB191E3}" srcOrd="0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2DE1521D-CBAE-4F7B-9FEA-A48F474F1D1C}" type="presOf" srcId="{A7112B98-6EF3-4FE7-BF3D-C59D1B368008}" destId="{C4C3389C-960C-45F0-B12F-65FC46FCDAAF}" srcOrd="1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1E4BF6C5-A995-490F-8D60-0C676CB3503E}" type="presOf" srcId="{B2B8C07D-43F5-4C65-A23A-D2D80650E3E0}" destId="{D9475630-C8AD-44A0-9DDF-60B3D2C6E705}" srcOrd="1" destOrd="0" presId="urn:microsoft.com/office/officeart/2005/8/layout/matrix1"/>
    <dgm:cxn modelId="{B97816AA-9EC4-45C1-A137-4DD6B67AF3B8}" type="presOf" srcId="{827B186F-5B46-468C-AF55-E024DAAFAA39}" destId="{7946C596-4121-4021-BADA-B7DCCC57B3BE}" srcOrd="0" destOrd="0" presId="urn:microsoft.com/office/officeart/2005/8/layout/matrix1"/>
    <dgm:cxn modelId="{A5D1DA30-6BF2-4B8C-A3BC-ADAAD7E042CC}" type="presOf" srcId="{163E3733-E3DE-4603-B81D-A07920279013}" destId="{3FA2D15B-CF76-4202-AA22-9C6B1404492F}" srcOrd="0" destOrd="0" presId="urn:microsoft.com/office/officeart/2005/8/layout/matrix1"/>
    <dgm:cxn modelId="{AE3DFFBA-8A14-4C9E-BA5A-D62D2422CD52}" type="presOf" srcId="{6549D92B-83E7-4382-BCE2-AD411F4B9095}" destId="{CD12BA36-16AB-4F0D-9947-4D905491FE95}" srcOrd="1" destOrd="0" presId="urn:microsoft.com/office/officeart/2005/8/layout/matrix1"/>
    <dgm:cxn modelId="{EA652448-3BB8-4586-A117-B3A0063CFAA8}" type="presOf" srcId="{B2B8C07D-43F5-4C65-A23A-D2D80650E3E0}" destId="{6AB11538-AE62-4BBD-9767-0683C1A64A5B}" srcOrd="0" destOrd="0" presId="urn:microsoft.com/office/officeart/2005/8/layout/matrix1"/>
    <dgm:cxn modelId="{9F1D8583-8F92-454D-8400-0E3981A8BBFB}" type="presOf" srcId="{163E3733-E3DE-4603-B81D-A07920279013}" destId="{2DBDCC4B-9364-4C26-897D-9D5279936C4A}" srcOrd="1" destOrd="0" presId="urn:microsoft.com/office/officeart/2005/8/layout/matrix1"/>
    <dgm:cxn modelId="{DA5F76A9-B67C-4A33-91D4-7505F69EB900}" type="presParOf" srcId="{7946C596-4121-4021-BADA-B7DCCC57B3BE}" destId="{6D023388-E77E-4DEB-AB21-039C45EBC052}" srcOrd="0" destOrd="0" presId="urn:microsoft.com/office/officeart/2005/8/layout/matrix1"/>
    <dgm:cxn modelId="{440CAEE0-4EA4-4C42-B35E-AEF554992668}" type="presParOf" srcId="{6D023388-E77E-4DEB-AB21-039C45EBC052}" destId="{CD18A5EF-14CC-4D99-B9B5-ADC491578342}" srcOrd="0" destOrd="0" presId="urn:microsoft.com/office/officeart/2005/8/layout/matrix1"/>
    <dgm:cxn modelId="{60F16AAF-2565-46FF-837D-982BDEF8A30F}" type="presParOf" srcId="{6D023388-E77E-4DEB-AB21-039C45EBC052}" destId="{C4C3389C-960C-45F0-B12F-65FC46FCDAAF}" srcOrd="1" destOrd="0" presId="urn:microsoft.com/office/officeart/2005/8/layout/matrix1"/>
    <dgm:cxn modelId="{286BD05B-61F6-4FEA-8AD4-DF211F387376}" type="presParOf" srcId="{6D023388-E77E-4DEB-AB21-039C45EBC052}" destId="{3FA2D15B-CF76-4202-AA22-9C6B1404492F}" srcOrd="2" destOrd="0" presId="urn:microsoft.com/office/officeart/2005/8/layout/matrix1"/>
    <dgm:cxn modelId="{40CD9D41-B1E5-4CA8-8F03-B855DEF89FA5}" type="presParOf" srcId="{6D023388-E77E-4DEB-AB21-039C45EBC052}" destId="{2DBDCC4B-9364-4C26-897D-9D5279936C4A}" srcOrd="3" destOrd="0" presId="urn:microsoft.com/office/officeart/2005/8/layout/matrix1"/>
    <dgm:cxn modelId="{11065F02-4063-4643-8183-422E7F448B68}" type="presParOf" srcId="{6D023388-E77E-4DEB-AB21-039C45EBC052}" destId="{E95F4473-6895-42D5-9283-BB264002653F}" srcOrd="4" destOrd="0" presId="urn:microsoft.com/office/officeart/2005/8/layout/matrix1"/>
    <dgm:cxn modelId="{E8E7DEE9-3702-4794-80BC-2E2951A55465}" type="presParOf" srcId="{6D023388-E77E-4DEB-AB21-039C45EBC052}" destId="{CD12BA36-16AB-4F0D-9947-4D905491FE95}" srcOrd="5" destOrd="0" presId="urn:microsoft.com/office/officeart/2005/8/layout/matrix1"/>
    <dgm:cxn modelId="{43A0B44B-1FDD-41D9-BA08-D93E67A032D6}" type="presParOf" srcId="{6D023388-E77E-4DEB-AB21-039C45EBC052}" destId="{6AB11538-AE62-4BBD-9767-0683C1A64A5B}" srcOrd="6" destOrd="0" presId="urn:microsoft.com/office/officeart/2005/8/layout/matrix1"/>
    <dgm:cxn modelId="{462399C2-309E-4350-8D06-D32907C68A57}" type="presParOf" srcId="{6D023388-E77E-4DEB-AB21-039C45EBC052}" destId="{D9475630-C8AD-44A0-9DDF-60B3D2C6E705}" srcOrd="7" destOrd="0" presId="urn:microsoft.com/office/officeart/2005/8/layout/matrix1"/>
    <dgm:cxn modelId="{E5270746-B603-41E0-AEDE-5A740B283CD3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  <a:endParaRPr lang="zh-TW" altLang="en-US" sz="46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  <a:endParaRPr lang="zh-TW" altLang="en-US" sz="28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  <a:endParaRPr lang="zh-TW" altLang="en-US" sz="2800" b="1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982809D8-EE01-459B-A3A4-C93C2504B043}" type="presOf" srcId="{A9872E36-200C-414B-A98E-56A74450DCF3}" destId="{24FA9A56-9A3C-4D32-A90F-5B49B746662F}" srcOrd="3" destOrd="0" presId="urn:microsoft.com/office/officeart/2005/8/layout/gear1"/>
    <dgm:cxn modelId="{30F08B5D-AF67-4C01-9DDD-903C4A4CC66F}" type="presOf" srcId="{B4FB02AD-08B9-409B-B0FF-73FE9AEBAFF7}" destId="{9F153B0A-7DF6-4B2E-B56B-D769C8F404E5}" srcOrd="1" destOrd="0" presId="urn:microsoft.com/office/officeart/2005/8/layout/gear1"/>
    <dgm:cxn modelId="{287B3C28-B254-490D-81D6-BFBD631B7FDB}" type="presOf" srcId="{3470786B-4CF0-454C-B04A-ABA9B7104ABE}" destId="{F24AAD2B-BF64-4451-B2DA-F9A32DACBA19}" srcOrd="0" destOrd="0" presId="urn:microsoft.com/office/officeart/2005/8/layout/gear1"/>
    <dgm:cxn modelId="{19E130DC-9D54-44BD-9F2B-DD23EE733256}" type="presOf" srcId="{A9872E36-200C-414B-A98E-56A74450DCF3}" destId="{8D0BA86D-5344-4DC3-82C6-410D35DC4E59}" srcOrd="1" destOrd="0" presId="urn:microsoft.com/office/officeart/2005/8/layout/gear1"/>
    <dgm:cxn modelId="{D64CF9C5-1D85-486A-8452-2480A7DC4B68}" type="presOf" srcId="{1C1AFDA2-63C7-4AD0-89A0-B98A32F6C7A6}" destId="{6C90B0CC-3B31-499A-B891-8189C81B71A3}" srcOrd="1" destOrd="0" presId="urn:microsoft.com/office/officeart/2005/8/layout/gear1"/>
    <dgm:cxn modelId="{021F9B00-EAC9-4393-BC98-6F271FECC36F}" type="presOf" srcId="{87D56500-3079-486D-8BCF-126CAA0E949C}" destId="{68271545-1811-4712-A500-FC0FC419A452}" srcOrd="0" destOrd="0" presId="urn:microsoft.com/office/officeart/2005/8/layout/gear1"/>
    <dgm:cxn modelId="{CCFA75F0-CD01-423F-9F75-4FB03EBC0FBF}" type="presOf" srcId="{B4FB02AD-08B9-409B-B0FF-73FE9AEBAFF7}" destId="{54688A6F-0242-43D0-A1DF-708CE7AC4083}" srcOrd="2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043C7B65-AE2A-47B7-B5A0-B6B9FECBA2C7}" type="presOf" srcId="{A9872E36-200C-414B-A98E-56A74450DCF3}" destId="{FF1FAC84-064E-49BA-9CD8-6DBD84D94F14}" srcOrd="0" destOrd="0" presId="urn:microsoft.com/office/officeart/2005/8/layout/gear1"/>
    <dgm:cxn modelId="{7D153A6E-ED43-49C2-8864-3F02E9361C3E}" type="presOf" srcId="{B4FB02AD-08B9-409B-B0FF-73FE9AEBAFF7}" destId="{EA14BC18-6F9A-4AEC-A8EC-D16895436963}" srcOrd="0" destOrd="0" presId="urn:microsoft.com/office/officeart/2005/8/layout/gear1"/>
    <dgm:cxn modelId="{E12B1B4B-6D3B-4D37-BDA2-868C75385627}" type="presOf" srcId="{78D2AFB2-FD43-4A34-86BA-0007DA796AEA}" destId="{77213D52-446C-4140-8541-6AFE309C443B}" srcOrd="0" destOrd="0" presId="urn:microsoft.com/office/officeart/2005/8/layout/gear1"/>
    <dgm:cxn modelId="{74AEAE86-F0B9-4B6F-A2B0-FCB70EF455D5}" type="presOf" srcId="{A9872E36-200C-414B-A98E-56A74450DCF3}" destId="{767314A7-65DB-40E8-B560-D548B2553B85}" srcOrd="2" destOrd="0" presId="urn:microsoft.com/office/officeart/2005/8/layout/gear1"/>
    <dgm:cxn modelId="{FC609D7F-9EAB-4ADC-A1E2-21B8009DB9C0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72C6375A-B4AE-40FD-9D52-FC77FC003D9A}" type="presOf" srcId="{1C1AFDA2-63C7-4AD0-89A0-B98A32F6C7A6}" destId="{D105F10A-51D5-4D3B-B1A0-3A14020FD9B7}" srcOrd="0" destOrd="0" presId="urn:microsoft.com/office/officeart/2005/8/layout/gear1"/>
    <dgm:cxn modelId="{B70EF0F5-64B9-44F2-A40F-344D3949D903}" type="presOf" srcId="{1C1AFDA2-63C7-4AD0-89A0-B98A32F6C7A6}" destId="{49DBCEC0-B24F-4704-9997-AE88600187D9}" srcOrd="2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0027A929-BD33-489A-89A4-219BFB430B13}" type="presParOf" srcId="{77213D52-446C-4140-8541-6AFE309C443B}" destId="{EA14BC18-6F9A-4AEC-A8EC-D16895436963}" srcOrd="0" destOrd="0" presId="urn:microsoft.com/office/officeart/2005/8/layout/gear1"/>
    <dgm:cxn modelId="{4509D55D-E6B7-48F4-93F8-8E1549272D56}" type="presParOf" srcId="{77213D52-446C-4140-8541-6AFE309C443B}" destId="{9F153B0A-7DF6-4B2E-B56B-D769C8F404E5}" srcOrd="1" destOrd="0" presId="urn:microsoft.com/office/officeart/2005/8/layout/gear1"/>
    <dgm:cxn modelId="{F5B912B2-6E48-4DBE-BEA7-3AAED37C00B3}" type="presParOf" srcId="{77213D52-446C-4140-8541-6AFE309C443B}" destId="{54688A6F-0242-43D0-A1DF-708CE7AC4083}" srcOrd="2" destOrd="0" presId="urn:microsoft.com/office/officeart/2005/8/layout/gear1"/>
    <dgm:cxn modelId="{AFBBBEA5-56B2-4222-9DD5-A1294E5CEFED}" type="presParOf" srcId="{77213D52-446C-4140-8541-6AFE309C443B}" destId="{D105F10A-51D5-4D3B-B1A0-3A14020FD9B7}" srcOrd="3" destOrd="0" presId="urn:microsoft.com/office/officeart/2005/8/layout/gear1"/>
    <dgm:cxn modelId="{42C26266-9F3D-4831-83E5-6ECFEB1AD8D5}" type="presParOf" srcId="{77213D52-446C-4140-8541-6AFE309C443B}" destId="{6C90B0CC-3B31-499A-B891-8189C81B71A3}" srcOrd="4" destOrd="0" presId="urn:microsoft.com/office/officeart/2005/8/layout/gear1"/>
    <dgm:cxn modelId="{709938B7-70F6-4AE5-AC22-08B85B07389C}" type="presParOf" srcId="{77213D52-446C-4140-8541-6AFE309C443B}" destId="{49DBCEC0-B24F-4704-9997-AE88600187D9}" srcOrd="5" destOrd="0" presId="urn:microsoft.com/office/officeart/2005/8/layout/gear1"/>
    <dgm:cxn modelId="{4174078B-817C-4A2D-9276-FB6230E7BF20}" type="presParOf" srcId="{77213D52-446C-4140-8541-6AFE309C443B}" destId="{FF1FAC84-064E-49BA-9CD8-6DBD84D94F14}" srcOrd="6" destOrd="0" presId="urn:microsoft.com/office/officeart/2005/8/layout/gear1"/>
    <dgm:cxn modelId="{B704657C-FE25-43FE-8A07-1D1E70E32927}" type="presParOf" srcId="{77213D52-446C-4140-8541-6AFE309C443B}" destId="{8D0BA86D-5344-4DC3-82C6-410D35DC4E59}" srcOrd="7" destOrd="0" presId="urn:microsoft.com/office/officeart/2005/8/layout/gear1"/>
    <dgm:cxn modelId="{732D4DC9-5A25-4221-AAE6-FAB55F4199C0}" type="presParOf" srcId="{77213D52-446C-4140-8541-6AFE309C443B}" destId="{767314A7-65DB-40E8-B560-D548B2553B85}" srcOrd="8" destOrd="0" presId="urn:microsoft.com/office/officeart/2005/8/layout/gear1"/>
    <dgm:cxn modelId="{3974AF8A-1B3F-4D2C-AA80-C618FD1FCAF1}" type="presParOf" srcId="{77213D52-446C-4140-8541-6AFE309C443B}" destId="{24FA9A56-9A3C-4D32-A90F-5B49B746662F}" srcOrd="9" destOrd="0" presId="urn:microsoft.com/office/officeart/2005/8/layout/gear1"/>
    <dgm:cxn modelId="{8792A882-CFEA-4B08-A180-8AFC46FF4CAA}" type="presParOf" srcId="{77213D52-446C-4140-8541-6AFE309C443B}" destId="{F24AAD2B-BF64-4451-B2DA-F9A32DACBA19}" srcOrd="10" destOrd="0" presId="urn:microsoft.com/office/officeart/2005/8/layout/gear1"/>
    <dgm:cxn modelId="{6A5A6F08-B6C2-4CF0-BFA5-26B8963F267A}" type="presParOf" srcId="{77213D52-446C-4140-8541-6AFE309C443B}" destId="{D571822E-360D-43D3-86E3-A75DAD1CD3A5}" srcOrd="11" destOrd="0" presId="urn:microsoft.com/office/officeart/2005/8/layout/gear1"/>
    <dgm:cxn modelId="{418FD675-E9AD-4C2D-B386-DA98BE0A44F6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 smtClean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 smtClean="0">
              <a:solidFill>
                <a:srgbClr val="FF0000"/>
              </a:solidFill>
            </a:rPr>
            <a:t>32</a:t>
          </a:r>
          <a:r>
            <a:rPr lang="zh-TW" altLang="en-US" sz="2000" b="1" u="sng" kern="1200" dirty="0" smtClean="0">
              <a:solidFill>
                <a:srgbClr val="FF0000"/>
              </a:solidFill>
            </a:rPr>
            <a:t>分</a:t>
          </a:r>
          <a:endParaRPr lang="zh-TW" altLang="en-US" sz="2000" b="1" u="sng" kern="1200" dirty="0">
            <a:solidFill>
              <a:srgbClr val="FF0000"/>
            </a:solidFill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總分</a:t>
          </a:r>
          <a:r>
            <a:rPr lang="en-US" altLang="zh-TW" sz="2000" kern="1200" dirty="0" smtClean="0"/>
            <a:t>32</a:t>
          </a:r>
          <a:r>
            <a:rPr lang="zh-TW" altLang="en-US" sz="2000" kern="1200" dirty="0" smtClean="0"/>
            <a:t>分</a:t>
          </a:r>
          <a:endParaRPr lang="zh-TW" altLang="en-US" sz="2000" kern="1200" dirty="0"/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smtClean="0">
              <a:ln w="19050"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  <a:endParaRPr lang="zh-TW" altLang="en-US" sz="3600" b="1" kern="1200" cap="none" spc="0" dirty="0">
            <a:ln w="19050">
              <a:prstDash val="solid"/>
            </a:ln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5163221"/>
            <a:satOff val="-11678"/>
            <a:lumOff val="-92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163221"/>
              <a:satOff val="-11678"/>
              <a:lumOff val="-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 smtClean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 smtClean="0">
              <a:solidFill>
                <a:srgbClr val="FF0000"/>
              </a:solidFill>
            </a:rPr>
            <a:t>35</a:t>
          </a:r>
          <a:r>
            <a:rPr lang="zh-TW" altLang="en-US" sz="2000" b="1" u="sng" kern="1200" dirty="0" smtClean="0">
              <a:solidFill>
                <a:srgbClr val="FF0000"/>
              </a:solidFill>
            </a:rPr>
            <a:t>分</a:t>
          </a:r>
          <a:endParaRPr lang="zh-TW" altLang="en-US" sz="2000" b="1" u="sng" kern="1200" dirty="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/>
            <a:t>總分</a:t>
          </a:r>
          <a:r>
            <a:rPr lang="en-US" altLang="zh-TW" sz="2000" kern="1200" dirty="0" smtClean="0"/>
            <a:t>42</a:t>
          </a:r>
          <a:r>
            <a:rPr lang="zh-TW" altLang="en-US" sz="2000" kern="1200" dirty="0" smtClean="0"/>
            <a:t>分</a:t>
          </a:r>
          <a:endParaRPr lang="zh-TW" altLang="en-US" sz="2000" kern="1200" dirty="0"/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chemeClr val="accent2">
            <a:hueOff val="4605351"/>
            <a:satOff val="2126"/>
            <a:lumOff val="-5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smtClean="0">
              <a:ln w="19050"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  <a:endParaRPr lang="zh-TW" altLang="en-US" sz="3600" b="1" kern="1200" cap="none" spc="0" dirty="0">
            <a:ln w="19050">
              <a:prstDash val="solid"/>
            </a:ln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9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10326442"/>
            <a:satOff val="-23355"/>
            <a:lumOff val="-1858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0326442"/>
              <a:satOff val="-23355"/>
              <a:lumOff val="-18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kern="1200" dirty="0" smtClean="0">
              <a:solidFill>
                <a:srgbClr val="FF0000"/>
              </a:solidFill>
              <a:latin typeface="+mn-lt"/>
            </a:rPr>
            <a:t>分</a:t>
          </a:r>
          <a:endParaRPr lang="zh-TW" altLang="en-US" sz="2400" kern="1200" dirty="0">
            <a:solidFill>
              <a:srgbClr val="FF0000"/>
            </a:solidFill>
            <a:latin typeface="+mn-lt"/>
          </a:endParaRPr>
        </a:p>
      </dsp:txBody>
      <dsp:txXfrm>
        <a:off x="2185500" y="4038503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9"/>
          <a:ext cx="2281591" cy="1736990"/>
        </a:xfrm>
        <a:prstGeom prst="roundRect">
          <a:avLst/>
        </a:prstGeom>
        <a:solidFill>
          <a:schemeClr val="accent2">
            <a:hueOff val="9210702"/>
            <a:satOff val="4252"/>
            <a:lumOff val="-103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smtClean="0">
              <a:ln w="19050"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  <a:endParaRPr lang="zh-TW" altLang="en-US" sz="3600" b="1" kern="1200" cap="none" spc="0" dirty="0">
            <a:ln w="19050">
              <a:prstDash val="solid"/>
            </a:ln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sp:txBody>
      <dsp:txXfrm>
        <a:off x="104299" y="3906172"/>
        <a:ext cx="2112005" cy="1567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4307" cy="5616608"/>
        </a:xfrm>
        <a:prstGeom prst="rightArrow">
          <a:avLst/>
        </a:prstGeom>
        <a:gradFill rotWithShape="1">
          <a:gsLst>
            <a:gs pos="0">
              <a:schemeClr val="accent6">
                <a:tint val="90000"/>
                <a:satMod val="130000"/>
              </a:schemeClr>
            </a:gs>
            <a:gs pos="50000">
              <a:schemeClr val="accent6">
                <a:tint val="45000"/>
                <a:satMod val="220000"/>
              </a:schemeClr>
            </a:gs>
            <a:gs pos="100000">
              <a:schemeClr val="accent6">
                <a:tint val="90000"/>
                <a:satMod val="130000"/>
              </a:schemeClr>
            </a:gs>
          </a:gsLst>
          <a:lin ang="5400000" scaled="1"/>
        </a:gradFill>
        <a:ln w="12700" cap="flat" cmpd="sng" algn="ctr">
          <a:solidFill>
            <a:schemeClr val="accent6"/>
          </a:solidFill>
          <a:prstDash val="solid"/>
        </a:ln>
        <a:effectLst>
          <a:glow rad="50600">
            <a:schemeClr val="accent6">
              <a:alpha val="4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sng" kern="1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考試</a:t>
          </a:r>
          <a:r>
            <a:rPr lang="zh-TW" altLang="en-US" sz="2800" b="1" u="sng" kern="1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分發入學</a:t>
          </a:r>
          <a:endParaRPr lang="en-US" altLang="zh-TW" sz="2800" b="1" u="sng" kern="1200" dirty="0">
            <a:solidFill>
              <a:schemeClr val="bg1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內壢高中、</a:t>
          </a:r>
          <a:endParaRPr lang="en-US" altLang="zh-TW" sz="2800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大園國際高中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solidFill>
          <a:schemeClr val="accent5">
            <a:hueOff val="-2765350"/>
            <a:satOff val="1275"/>
            <a:lumOff val="5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latin typeface="標楷體" pitchFamily="65" charset="-120"/>
              <a:ea typeface="標楷體" pitchFamily="65" charset="-120"/>
            </a:rPr>
            <a:t>專業群</a:t>
          </a:r>
          <a:r>
            <a:rPr lang="zh-TW" altLang="en-US" sz="2800" b="1" kern="1200" dirty="0" smtClean="0">
              <a:latin typeface="標楷體" pitchFamily="65" charset="-120"/>
              <a:ea typeface="標楷體" pitchFamily="65" charset="-120"/>
            </a:rPr>
            <a:t>科</a:t>
          </a:r>
          <a:endParaRPr lang="en-US" altLang="zh-TW" sz="28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  <a:t>73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班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solidFill>
          <a:schemeClr val="accent5">
            <a:hueOff val="-5530700"/>
            <a:satOff val="2551"/>
            <a:lumOff val="1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標楷體" pitchFamily="65" charset="-120"/>
              <a:ea typeface="標楷體" pitchFamily="65" charset="-120"/>
            </a:rPr>
            <a:t>科學班</a:t>
          </a:r>
          <a:endParaRPr lang="en-US" altLang="zh-TW" sz="28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武陵高中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solidFill>
          <a:schemeClr val="accent5">
            <a:hueOff val="-8296049"/>
            <a:satOff val="3826"/>
            <a:lumOff val="170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400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b="1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b="1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b="1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特招</a:t>
          </a:r>
          <a:r>
            <a:rPr lang="en-US" altLang="zh-TW" sz="2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2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考試入學</a:t>
          </a:r>
          <a:endParaRPr lang="en-US" altLang="zh-TW" sz="2800" b="1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特招</a:t>
          </a:r>
          <a:r>
            <a:rPr lang="en-US" altLang="zh-TW" sz="2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2800" b="1" kern="12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甄選入學</a:t>
          </a:r>
          <a:endParaRPr lang="en-US" altLang="zh-TW" sz="2800" b="1" kern="1200" dirty="0" smtClean="0">
            <a:solidFill>
              <a:srgbClr val="FF0000"/>
            </a:solidFill>
            <a:latin typeface="標楷體" pitchFamily="65" charset="-120"/>
            <a:ea typeface="標楷體" pitchFamily="65" charset="-120"/>
          </a:endParaRPr>
        </a:p>
      </dsp:txBody>
      <dsp:txXfrm>
        <a:off x="2829986" y="1846306"/>
        <a:ext cx="2800459" cy="1075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  <a:endParaRPr lang="zh-TW" altLang="en-US" sz="4600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  <a:endParaRPr lang="zh-TW" altLang="en-US" sz="28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  <a:endParaRPr lang="zh-TW" altLang="en-US" sz="2800" b="1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0.963</cdr:x>
      <cdr:y>0</cdr:y>
    </cdr:from>
    <cdr:to>
      <cdr:x>0.96349</cdr:x>
      <cdr:y>0.00043</cdr:y>
    </cdr:to>
    <cdr:sp macro="" textlink="">
      <cdr:nvSpPr>
        <cdr:cNvPr id="1228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62700" y="39350"/>
          <a:ext cx="276225" cy="2178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altLang="zh-TW" sz="1150" b="0" i="0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‰</a:t>
          </a:r>
        </a:p>
      </cdr:txBody>
    </cdr:sp>
  </cdr:relSizeAnchor>
  <cdr:relSizeAnchor xmlns:cdr="http://schemas.openxmlformats.org/drawingml/2006/chartDrawing">
    <cdr:from>
      <cdr:x>0.33333</cdr:x>
      <cdr:y>0.21922</cdr:y>
    </cdr:from>
    <cdr:to>
      <cdr:x>0.4434</cdr:x>
      <cdr:y>0.28244</cdr:y>
    </cdr:to>
    <cdr:sp macro="" textlink="">
      <cdr:nvSpPr>
        <cdr:cNvPr id="3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28892" y="1003926"/>
          <a:ext cx="801987" cy="289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zh-TW" altLang="en-US" sz="1400" b="1" i="0" u="none" strike="noStrike" baseline="0" dirty="0">
              <a:solidFill>
                <a:srgbClr val="00008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出生率</a:t>
          </a:r>
        </a:p>
      </cdr:txBody>
    </cdr:sp>
  </cdr:relSizeAnchor>
  <cdr:relSizeAnchor xmlns:cdr="http://schemas.openxmlformats.org/drawingml/2006/chartDrawing">
    <cdr:from>
      <cdr:x>0.31373</cdr:x>
      <cdr:y>0.28161</cdr:y>
    </cdr:from>
    <cdr:to>
      <cdr:x>0.35346</cdr:x>
      <cdr:y>0.37978</cdr:y>
    </cdr:to>
    <cdr:sp macro="" textlink="">
      <cdr:nvSpPr>
        <cdr:cNvPr id="4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286016" y="1289678"/>
          <a:ext cx="289560" cy="44958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80"/>
          </a:solidFill>
          <a:round/>
          <a:headEnd/>
          <a:tailEnd type="triangle" w="med" len="med"/>
        </a:ln>
      </cdr:spPr>
    </cdr:sp>
  </cdr:relSizeAnchor>
  <cdr:relSizeAnchor xmlns:cdr="http://schemas.openxmlformats.org/drawingml/2006/chartDrawing">
    <cdr:from>
      <cdr:x>0.12745</cdr:x>
      <cdr:y>0.09442</cdr:y>
    </cdr:from>
    <cdr:to>
      <cdr:x>0.28431</cdr:x>
      <cdr:y>0.17242</cdr:y>
    </cdr:to>
    <cdr:sp macro="" textlink="">
      <cdr:nvSpPr>
        <cdr:cNvPr id="8" name="直線圖說文字 2 7"/>
        <cdr:cNvSpPr/>
      </cdr:nvSpPr>
      <cdr:spPr>
        <a:xfrm xmlns:a="http://schemas.openxmlformats.org/drawingml/2006/main">
          <a:off x="928694" y="432422"/>
          <a:ext cx="1143008" cy="357190"/>
        </a:xfrm>
        <a:prstGeom xmlns:a="http://schemas.openxmlformats.org/drawingml/2006/main" prst="borderCallout2">
          <a:avLst>
            <a:gd name="adj1" fmla="val 18750"/>
            <a:gd name="adj2" fmla="val -8333"/>
            <a:gd name="adj3" fmla="val 18750"/>
            <a:gd name="adj4" fmla="val -16667"/>
            <a:gd name="adj5" fmla="val 56237"/>
            <a:gd name="adj6" fmla="val -39927"/>
          </a:avLst>
        </a:prstGeom>
        <a:solidFill xmlns:a="http://schemas.openxmlformats.org/drawingml/2006/main">
          <a:srgbClr val="920000"/>
        </a:solidFill>
        <a:ln xmlns:a="http://schemas.openxmlformats.org/drawingml/2006/main">
          <a:solidFill>
            <a:srgbClr val="92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41.4</a:t>
          </a:r>
          <a:r>
            <a:rPr lang="zh-TW" altLang="en-US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萬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0.00335</cdr:x>
      <cdr:y>0.00532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0.55882</cdr:x>
      <cdr:y>0.25041</cdr:y>
    </cdr:from>
    <cdr:to>
      <cdr:x>0.69608</cdr:x>
      <cdr:y>0.32841</cdr:y>
    </cdr:to>
    <cdr:sp macro="" textlink="">
      <cdr:nvSpPr>
        <cdr:cNvPr id="10" name="直線圖說文字 2 9"/>
        <cdr:cNvSpPr/>
      </cdr:nvSpPr>
      <cdr:spPr>
        <a:xfrm xmlns:a="http://schemas.openxmlformats.org/drawingml/2006/main">
          <a:off x="4071966" y="1146802"/>
          <a:ext cx="1000132" cy="357190"/>
        </a:xfrm>
        <a:prstGeom xmlns:a="http://schemas.openxmlformats.org/drawingml/2006/main" prst="borderCallout2">
          <a:avLst>
            <a:gd name="adj1" fmla="val 46882"/>
            <a:gd name="adj2" fmla="val -4817"/>
            <a:gd name="adj3" fmla="val 52508"/>
            <a:gd name="adj4" fmla="val -19942"/>
            <a:gd name="adj5" fmla="val 179313"/>
            <a:gd name="adj6" fmla="val -29340"/>
          </a:avLst>
        </a:prstGeom>
        <a:solidFill xmlns:a="http://schemas.openxmlformats.org/drawingml/2006/main">
          <a:srgbClr val="920000"/>
        </a:solidFill>
        <a:ln xmlns:a="http://schemas.openxmlformats.org/drawingml/2006/main" w="25400" cap="flat" cmpd="sng" algn="ctr">
          <a:solidFill>
            <a:srgbClr val="92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27.1</a:t>
          </a:r>
          <a:r>
            <a:rPr lang="zh-TW" altLang="en-US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萬</a:t>
          </a:r>
        </a:p>
      </cdr:txBody>
    </cdr:sp>
  </cdr:relSizeAnchor>
  <cdr:relSizeAnchor xmlns:cdr="http://schemas.openxmlformats.org/drawingml/2006/chartDrawing">
    <cdr:from>
      <cdr:x>0.67647</cdr:x>
      <cdr:y>0.422</cdr:y>
    </cdr:from>
    <cdr:to>
      <cdr:x>0.82353</cdr:x>
      <cdr:y>0.5</cdr:y>
    </cdr:to>
    <cdr:sp macro="" textlink="">
      <cdr:nvSpPr>
        <cdr:cNvPr id="11" name="直線圖說文字 2 10"/>
        <cdr:cNvSpPr/>
      </cdr:nvSpPr>
      <cdr:spPr>
        <a:xfrm xmlns:a="http://schemas.openxmlformats.org/drawingml/2006/main">
          <a:off x="4929222" y="1932620"/>
          <a:ext cx="1071570" cy="357190"/>
        </a:xfrm>
        <a:prstGeom xmlns:a="http://schemas.openxmlformats.org/drawingml/2006/main" prst="borderCallout2">
          <a:avLst>
            <a:gd name="adj1" fmla="val 58135"/>
            <a:gd name="adj2" fmla="val 104696"/>
            <a:gd name="adj3" fmla="val 58134"/>
            <a:gd name="adj4" fmla="val 117870"/>
            <a:gd name="adj5" fmla="val 229949"/>
            <a:gd name="adj6" fmla="val 112491"/>
          </a:avLst>
        </a:prstGeom>
        <a:solidFill xmlns:a="http://schemas.openxmlformats.org/drawingml/2006/main">
          <a:srgbClr val="920000"/>
        </a:solidFill>
        <a:ln xmlns:a="http://schemas.openxmlformats.org/drawingml/2006/main" w="25400" cap="flat" cmpd="sng" algn="ctr">
          <a:solidFill>
            <a:srgbClr val="92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16.7</a:t>
          </a:r>
          <a:r>
            <a:rPr lang="zh-TW" altLang="en-US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萬</a:t>
          </a:r>
        </a:p>
      </cdr:txBody>
    </cdr:sp>
  </cdr:relSizeAnchor>
  <cdr:relSizeAnchor xmlns:cdr="http://schemas.openxmlformats.org/drawingml/2006/chartDrawing">
    <cdr:from>
      <cdr:x>0.51754</cdr:x>
      <cdr:y>0.09</cdr:y>
    </cdr:from>
    <cdr:to>
      <cdr:x>0.95239</cdr:x>
      <cdr:y>0.23177</cdr:y>
    </cdr:to>
    <cdr:sp macro="" textlink="">
      <cdr:nvSpPr>
        <cdr:cNvPr id="12" name="AutoShape 1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48472" y="432048"/>
          <a:ext cx="3569645" cy="680547"/>
        </a:xfrm>
        <a:prstGeom xmlns:a="http://schemas.openxmlformats.org/drawingml/2006/main" prst="wedgeEllipseCallout">
          <a:avLst>
            <a:gd name="adj1" fmla="val 5514"/>
            <a:gd name="adj2" fmla="val 32352"/>
          </a:avLst>
        </a:prstGeom>
        <a:solidFill xmlns:a="http://schemas.openxmlformats.org/drawingml/2006/main">
          <a:srgbClr val="FF6600">
            <a:alpha val="49804"/>
          </a:srgbClr>
        </a:solidFill>
        <a:ln xmlns:a="http://schemas.openxmlformats.org/drawingml/2006/main" w="9525" algn="ctr">
          <a:solidFill>
            <a:sysClr val="windowText" lastClr="000000"/>
          </a:solidFill>
          <a:miter lim="800000"/>
          <a:headEnd/>
          <a:tailEnd/>
        </a:ln>
      </cdr:spPr>
      <cdr:txBody>
        <a:bodyPr xmlns:a="http://schemas.openxmlformats.org/drawingml/2006/main" lIns="90000" tIns="46800" rIns="90000" bIns="46800" anchor="ctr"/>
        <a:lstStyle xmlns:a="http://schemas.openxmlformats.org/drawingml/2006/main">
          <a:defPPr>
            <a:defRPr lang="zh-TW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5pPr>
          <a:lvl6pPr marL="22860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6pPr>
          <a:lvl7pPr marL="27432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7pPr>
          <a:lvl8pPr marL="32004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8pPr>
          <a:lvl9pPr marL="36576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pitchFamily="34" charset="0"/>
              <a:ea typeface="新細明體" pitchFamily="18" charset="-120"/>
            </a:defRPr>
          </a:lvl9pPr>
        </a:lstStyle>
        <a:p xmlns:a="http://schemas.openxmlformats.org/drawingml/2006/main">
          <a:pPr algn="ctr" eaLnBrk="1" hangingPunct="1">
            <a:spcBef>
              <a:spcPct val="50000"/>
            </a:spcBef>
          </a:pPr>
          <a:r>
            <a:rPr lang="zh-TW" altLang="en-US" sz="1800" b="1" dirty="0">
              <a:latin typeface="標楷體" panose="03000509000000000000" pitchFamily="65" charset="-120"/>
              <a:ea typeface="標楷體" panose="03000509000000000000" pitchFamily="65" charset="-120"/>
            </a:rPr>
            <a:t>一定要成就每個孩子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83238" y="0"/>
            <a:ext cx="427196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2ABB6F7-15F3-46A7-AA78-E8AAD902BA80}" type="datetimeFigureOut">
              <a:rPr lang="zh-TW" altLang="en-US"/>
              <a:pPr>
                <a:defRPr/>
              </a:pPr>
              <a:t>2019/5/4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DFE75B9D-9E5E-4C13-A1D0-00AC90FA05A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1722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3238" y="0"/>
            <a:ext cx="427196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1156084-0CA3-48D5-99B8-C98595C6C0D5}" type="datetimeFigureOut">
              <a:rPr lang="en-US"/>
              <a:pPr>
                <a:defRPr/>
              </a:pPr>
              <a:t>5/4/2019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28975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5838" y="3228975"/>
            <a:ext cx="788511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196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3238" y="6456363"/>
            <a:ext cx="427196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63709F9C-C241-4F63-81F3-3CCD31371B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4823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818068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hape 490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246786" name="Shape 491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45750" rIns="91525" bIns="45750"/>
          <a:lstStyle/>
          <a:p>
            <a:pPr>
              <a:spcBef>
                <a:spcPct val="0"/>
              </a:spcBef>
              <a:buSzPct val="25000"/>
            </a:pPr>
            <a:endParaRPr lang="zh-TW" altLang="en-US" dirty="0"/>
          </a:p>
        </p:txBody>
      </p:sp>
      <p:sp>
        <p:nvSpPr>
          <p:cNvPr id="246787" name="Shape 492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 defTabSz="914400">
              <a:buSzPct val="25000"/>
            </a:pPr>
            <a:fld id="{2CF1BECF-6652-4805-A414-9FF8BF2E5DA4}" type="slidenum">
              <a:rPr lang="en-US" altLang="zh-TW" smtClean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pPr defTabSz="914400">
                <a:buSzPct val="25000"/>
              </a:pPr>
              <a:t>13</a:t>
            </a:fld>
            <a:endParaRPr lang="en-US" altLang="zh-TW">
              <a:solidFill>
                <a:srgbClr val="000000"/>
              </a:solidFill>
              <a:ea typeface="新細明體" charset="-12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02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Shape 499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248834" name="Shape 500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45750" rIns="91525" bIns="45750"/>
          <a:lstStyle/>
          <a:p>
            <a:pPr>
              <a:spcBef>
                <a:spcPct val="0"/>
              </a:spcBef>
              <a:buSzPct val="25000"/>
            </a:pPr>
            <a:r>
              <a:rPr lang="en-US" altLang="zh-TW" sz="1200" dirty="0">
                <a:latin typeface="+mj-ea"/>
                <a:ea typeface="+mj-ea"/>
                <a:cs typeface="Times New Roman" pitchFamily="18" charset="0"/>
              </a:rPr>
              <a:t>1.</a:t>
            </a:r>
            <a:r>
              <a:rPr lang="zh-TW" altLang="zh-TW" sz="1200" dirty="0">
                <a:latin typeface="+mj-ea"/>
                <a:ea typeface="+mj-ea"/>
                <a:cs typeface="Times New Roman" pitchFamily="18" charset="0"/>
              </a:rPr>
              <a:t>「核心素養」是指一個人為適應現在生活及面對未來挑戰，所應具備的知識、能力與態度。</a:t>
            </a:r>
            <a:endParaRPr lang="zh-TW" altLang="en-US" sz="1200" dirty="0">
              <a:latin typeface="+mj-ea"/>
              <a:ea typeface="+mj-ea"/>
              <a:cs typeface="Times New Roman" pitchFamily="18" charset="0"/>
            </a:endParaRPr>
          </a:p>
          <a:p>
            <a:pPr>
              <a:spcBef>
                <a:spcPct val="0"/>
              </a:spcBef>
              <a:buSzPct val="25000"/>
            </a:pPr>
            <a:r>
              <a:rPr lang="en-US" altLang="zh-TW" sz="1200" dirty="0">
                <a:latin typeface="+mj-ea"/>
                <a:ea typeface="+mj-ea"/>
                <a:cs typeface="Times New Roman" pitchFamily="18" charset="0"/>
              </a:rPr>
              <a:t>2.</a:t>
            </a:r>
            <a:r>
              <a:rPr lang="zh-TW" altLang="zh-TW" sz="1200" dirty="0">
                <a:latin typeface="+mj-ea"/>
                <a:ea typeface="+mj-ea"/>
                <a:cs typeface="Times New Roman" pitchFamily="18" charset="0"/>
              </a:rPr>
              <a:t>「核心素養」強調學習不宜以學科知識及技能為限，而應關注學習與生活的結合，透過實踐力行而彰顯學習者的全人發展。</a:t>
            </a:r>
            <a:endParaRPr lang="zh-TW" altLang="en-US" sz="1200" dirty="0">
              <a:latin typeface="+mj-ea"/>
              <a:ea typeface="+mj-ea"/>
              <a:cs typeface="Times New Roman" pitchFamily="18" charset="0"/>
            </a:endParaRPr>
          </a:p>
          <a:p>
            <a:pPr>
              <a:spcBef>
                <a:spcPct val="0"/>
              </a:spcBef>
              <a:buSzPct val="25000"/>
            </a:pPr>
            <a:r>
              <a:rPr lang="en-US" altLang="zh-TW" sz="1200" dirty="0">
                <a:latin typeface="+mj-ea"/>
                <a:ea typeface="+mj-ea"/>
                <a:cs typeface="Times New Roman" pitchFamily="18" charset="0"/>
              </a:rPr>
              <a:t>3.</a:t>
            </a:r>
            <a:r>
              <a:rPr lang="zh-TW" altLang="en-US" sz="1200" dirty="0">
                <a:latin typeface="+mj-ea"/>
                <a:ea typeface="+mj-ea"/>
                <a:cs typeface="Times New Roman" pitchFamily="18" charset="0"/>
              </a:rPr>
              <a:t>核心素養強調教育的價值與功能其三面九項涵蓋知識、能力與態度，在學習過程中引導學生解決生活情境中所面臨的問題，並能與時俱進成為終身學習者。</a:t>
            </a:r>
          </a:p>
          <a:p>
            <a:pPr>
              <a:spcBef>
                <a:spcPct val="0"/>
              </a:spcBef>
              <a:buSzPct val="25000"/>
            </a:pPr>
            <a:r>
              <a:rPr lang="en-US" altLang="zh-TW" sz="1200" dirty="0">
                <a:latin typeface="+mj-ea"/>
                <a:ea typeface="+mj-ea"/>
                <a:cs typeface="Times New Roman" pitchFamily="18" charset="0"/>
              </a:rPr>
              <a:t>4.</a:t>
            </a:r>
            <a:r>
              <a:rPr lang="zh-TW" altLang="en-US" sz="1200" dirty="0">
                <a:latin typeface="+mj-ea"/>
                <a:ea typeface="+mj-ea"/>
                <a:cs typeface="Times New Roman" pitchFamily="18" charset="0"/>
              </a:rPr>
              <a:t>核心素養承續十大基本能力與核心能力勾勒說明學習者圖像（自主行動）</a:t>
            </a:r>
            <a:r>
              <a:rPr lang="en-US" altLang="en-US" sz="1200" dirty="0">
                <a:latin typeface="+mj-ea"/>
                <a:ea typeface="+mj-ea"/>
                <a:cs typeface="Times New Roman" pitchFamily="18" charset="0"/>
              </a:rPr>
              <a:t>、</a:t>
            </a:r>
            <a:r>
              <a:rPr lang="zh-TW" altLang="en-US" sz="1200" dirty="0">
                <a:latin typeface="+mj-ea"/>
                <a:ea typeface="+mj-ea"/>
                <a:cs typeface="Times New Roman" pitchFamily="18" charset="0"/>
              </a:rPr>
              <a:t>學習的圖像（溝通互動），以及學習的意義和價值（社會參與）。</a:t>
            </a:r>
          </a:p>
          <a:p>
            <a:pPr>
              <a:spcBef>
                <a:spcPct val="0"/>
              </a:spcBef>
              <a:buSzPct val="25000"/>
            </a:pPr>
            <a:endParaRPr lang="en-US" sz="1200" dirty="0"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248835" name="Shape 501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 defTabSz="914400">
              <a:buSzPct val="25000"/>
            </a:pPr>
            <a:fld id="{42CAE3D7-DA64-45FC-A88F-560682B93670}" type="slidenum">
              <a:rPr lang="en-US" altLang="zh-TW" smtClean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pPr defTabSz="914400">
                <a:buSzPct val="25000"/>
              </a:pPr>
              <a:t>14</a:t>
            </a:fld>
            <a:endParaRPr lang="en-US" altLang="zh-TW">
              <a:solidFill>
                <a:srgbClr val="000000"/>
              </a:solidFill>
              <a:ea typeface="新細明體" charset="-12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293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Shape 555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228975" y="509588"/>
            <a:ext cx="3398838" cy="2549525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257026" name="Shape 556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91525" rIns="91525" bIns="91525"/>
          <a:lstStyle/>
          <a:p>
            <a:pPr>
              <a:spcBef>
                <a:spcPct val="0"/>
              </a:spcBef>
              <a:buSzPct val="25000"/>
            </a:pPr>
            <a:r>
              <a:rPr lang="en-US" altLang="zh-TW" b="0" i="0" u="none" dirty="0">
                <a:solidFill>
                  <a:srgbClr val="000000"/>
                </a:solidFill>
                <a:sym typeface="Calibri" pitchFamily="34" charset="0"/>
              </a:rPr>
              <a:t>P29-P36</a:t>
            </a:r>
            <a:r>
              <a:rPr lang="zh-TW" altLang="en-US" b="0" i="0" u="none" dirty="0">
                <a:solidFill>
                  <a:srgbClr val="000000"/>
                </a:solidFill>
                <a:sym typeface="Calibri" pitchFamily="34" charset="0"/>
              </a:rPr>
              <a:t>張</a:t>
            </a:r>
            <a:r>
              <a:rPr lang="en-US" altLang="zh-TW" b="0" i="0" u="none" dirty="0">
                <a:solidFill>
                  <a:srgbClr val="000000"/>
                </a:solidFill>
                <a:sym typeface="Calibri" pitchFamily="34" charset="0"/>
              </a:rPr>
              <a:t>PPT</a:t>
            </a:r>
            <a:r>
              <a:rPr lang="zh-TW" altLang="en-US" b="0" i="0" u="none" dirty="0">
                <a:solidFill>
                  <a:srgbClr val="000000"/>
                </a:solidFill>
                <a:sym typeface="Calibri" pitchFamily="34" charset="0"/>
              </a:rPr>
              <a:t>僅限國中小，高中宣講要修改內容</a:t>
            </a:r>
            <a:r>
              <a:rPr lang="zh-TW" altLang="en-US" dirty="0">
                <a:latin typeface="新細明體" charset="-120"/>
              </a:rPr>
              <a:t>。</a:t>
            </a:r>
            <a:endParaRPr lang="zh-TW" altLang="en-US" b="0" i="0" u="none" dirty="0">
              <a:solidFill>
                <a:srgbClr val="000000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99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Shape 562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259074" name="Shape 563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45750" rIns="91525" bIns="45750"/>
          <a:lstStyle/>
          <a:p>
            <a:pPr>
              <a:spcBef>
                <a:spcPct val="0"/>
              </a:spcBef>
              <a:buSzPct val="25000"/>
            </a:pPr>
            <a:endParaRPr lang="en-US" altLang="zh-TW" b="1" i="1" u="sng" dirty="0">
              <a:solidFill>
                <a:srgbClr val="000000"/>
              </a:solidFill>
              <a:sym typeface="Calibri" pitchFamily="34" charset="0"/>
            </a:endParaRPr>
          </a:p>
        </p:txBody>
      </p:sp>
      <p:sp>
        <p:nvSpPr>
          <p:cNvPr id="259075" name="Shape 56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 defTabSz="914400">
              <a:buSzPct val="25000"/>
            </a:pPr>
            <a:fld id="{74092EE6-D3F4-44D4-85A4-5F7C91DD8530}" type="slidenum">
              <a:rPr lang="en-US" altLang="zh-TW" smtClean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pPr defTabSz="914400">
                <a:buSzPct val="25000"/>
              </a:pPr>
              <a:t>16</a:t>
            </a:fld>
            <a:endParaRPr lang="en-US" altLang="zh-TW">
              <a:solidFill>
                <a:srgbClr val="000000"/>
              </a:solidFill>
              <a:ea typeface="新細明體" charset="-12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65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Shape 569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r>
              <a:rPr lang="zh-TW" altLang="en-US" b="0" i="0" u="none" dirty="0">
                <a:latin typeface="標楷體" panose="03000509000000000000" pitchFamily="65" charset="-120"/>
                <a:ea typeface="標楷體" panose="03000509000000000000" pitchFamily="65" charset="-120"/>
              </a:rPr>
              <a:t>第一階段生活課程之涵蓋增加綜合活動，特別加底色以凸顯</a:t>
            </a:r>
            <a:r>
              <a:rPr lang="zh-TW" altLang="en-US" dirty="0">
                <a:latin typeface="新細明體" charset="-120"/>
              </a:rPr>
              <a:t>。</a:t>
            </a:r>
            <a:endParaRPr lang="en-US" b="0" i="0" u="none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1122" name="Shape 570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07100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Shape 59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228975" y="509588"/>
            <a:ext cx="3398838" cy="2549525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268290" name="Shape 594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91525" rIns="91525" bIns="91525"/>
          <a:lstStyle/>
          <a:p>
            <a:pPr>
              <a:spcBef>
                <a:spcPct val="0"/>
              </a:spcBef>
              <a:buSzPct val="25000"/>
            </a:pPr>
            <a:r>
              <a:rPr lang="zh-TW" altLang="en-US" b="0" i="0" u="none" dirty="0">
                <a:solidFill>
                  <a:srgbClr val="000000"/>
                </a:solidFill>
                <a:sym typeface="Calibri" pitchFamily="34" charset="0"/>
              </a:rPr>
              <a:t>校訂課程（彈性學習課程）類型</a:t>
            </a:r>
            <a:r>
              <a:rPr lang="zh-TW" altLang="en-US" b="0" i="0" u="none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Calibri" pitchFamily="34" charset="0"/>
              </a:rPr>
              <a:t>，涵蓋統整探究課程、社團活動與技藝課程、特殊需求領域課程及其他類型課程。</a:t>
            </a:r>
            <a:endParaRPr lang="en-US" altLang="zh-TW" b="0" i="0" u="none" dirty="0">
              <a:solidFill>
                <a:srgbClr val="000000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60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hape 843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313346" name="Shape 844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525" tIns="45750" rIns="91525" bIns="45750"/>
          <a:lstStyle/>
          <a:p>
            <a:pPr>
              <a:spcBef>
                <a:spcPct val="0"/>
              </a:spcBef>
              <a:buSzPct val="25000"/>
            </a:pPr>
            <a:r>
              <a:rPr lang="en-US" dirty="0" err="1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t>強調校訂課程</a:t>
            </a:r>
            <a:r>
              <a:rPr lang="zh-TW" altLang="en-US" dirty="0">
                <a:solidFill>
                  <a:srgbClr val="000000"/>
                </a:solidFill>
                <a:latin typeface="新細明體"/>
                <a:ea typeface="新細明體"/>
                <a:sym typeface="Calibri" pitchFamily="34" charset="0"/>
              </a:rPr>
              <a:t>，</a:t>
            </a:r>
            <a:r>
              <a:rPr lang="en-US" dirty="0" err="1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t>四種可能的課程規劃</a:t>
            </a:r>
            <a:r>
              <a:rPr lang="zh-TW" altLang="en-US" dirty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t>之</a:t>
            </a:r>
            <a:r>
              <a:rPr lang="en-US" dirty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t>意</a:t>
            </a:r>
            <a:r>
              <a:rPr lang="zh-TW" altLang="en-US" dirty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t>涵</a:t>
            </a:r>
            <a:r>
              <a:rPr lang="zh-TW" altLang="en-US" dirty="0">
                <a:latin typeface="新細明體" charset="-120"/>
              </a:rPr>
              <a:t>。</a:t>
            </a:r>
            <a:endParaRPr lang="en-US" dirty="0">
              <a:solidFill>
                <a:srgbClr val="000000"/>
              </a:solidFill>
              <a:ea typeface="新細明體" charset="-120"/>
              <a:sym typeface="Calibri" pitchFamily="34" charset="0"/>
            </a:endParaRPr>
          </a:p>
        </p:txBody>
      </p:sp>
      <p:sp>
        <p:nvSpPr>
          <p:cNvPr id="313347" name="Shape 84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lIns="91525" tIns="45750" rIns="91525" bIns="45750"/>
          <a:lstStyle/>
          <a:p>
            <a:pPr defTabSz="914400">
              <a:buSzPct val="25000"/>
            </a:pPr>
            <a:fld id="{B926B701-570E-4C4A-8876-8285D728377A}" type="slidenum">
              <a:rPr lang="en-US" altLang="zh-TW" smtClean="0">
                <a:solidFill>
                  <a:srgbClr val="000000"/>
                </a:solidFill>
                <a:ea typeface="新細明體" charset="-120"/>
                <a:sym typeface="Calibri" pitchFamily="34" charset="0"/>
              </a:rPr>
              <a:pPr defTabSz="914400">
                <a:buSzPct val="25000"/>
              </a:pPr>
              <a:t>19</a:t>
            </a:fld>
            <a:endParaRPr lang="en-US" altLang="zh-TW">
              <a:solidFill>
                <a:srgbClr val="000000"/>
              </a:solidFill>
              <a:ea typeface="新細明體" charset="-12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73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投影片編號版面配置區 6"/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1" tIns="45661" rIns="91321" bIns="45661" anchor="b"/>
          <a:lstStyle/>
          <a:p>
            <a:pPr algn="r" eaLnBrk="1" hangingPunct="1"/>
            <a:fld id="{89532C1E-C21A-4D02-9D77-3A1AFCF28C1B}" type="slidenum">
              <a:rPr kumimoji="0" lang="zh-TW" altLang="en-US" sz="1200">
                <a:latin typeface="Calibri" pitchFamily="34" charset="0"/>
              </a:rPr>
              <a:pPr algn="r" eaLnBrk="1" hangingPunct="1"/>
              <a:t>23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11469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114693" name="投影片編號版面配置區 3"/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1" tIns="45661" rIns="91321" bIns="45661" anchor="b"/>
          <a:lstStyle/>
          <a:p>
            <a:pPr algn="r" defTabSz="911225" eaLnBrk="1" hangingPunct="1"/>
            <a:fld id="{01392F30-E89A-4389-A3B7-CCCBAADAC494}" type="slidenum">
              <a:rPr kumimoji="0" lang="en-US" altLang="zh-TW" sz="1200">
                <a:latin typeface="Calibri" pitchFamily="34" charset="0"/>
              </a:rPr>
              <a:pPr algn="r" defTabSz="911225" eaLnBrk="1" hangingPunct="1"/>
              <a:t>23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47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投影片編號版面配置區 6"/>
          <p:cNvSpPr txBox="1">
            <a:spLocks noGrp="1"/>
          </p:cNvSpPr>
          <p:nvPr/>
        </p:nvSpPr>
        <p:spPr bwMode="auto">
          <a:xfrm>
            <a:off x="5582138" y="6456324"/>
            <a:ext cx="427234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5CA0220C-3F7F-40FB-8EFC-F9C1A31EA730}" type="slidenum">
              <a:rPr lang="zh-TW" altLang="en-US" sz="1200">
                <a:latin typeface="Arial" pitchFamily="34" charset="0"/>
              </a:rPr>
              <a:pPr algn="r" defTabSz="912813" eaLnBrk="1" hangingPunct="1"/>
              <a:t>27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26979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80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  <p:sp>
        <p:nvSpPr>
          <p:cNvPr id="126981" name="投影片編號版面配置區 3"/>
          <p:cNvSpPr txBox="1">
            <a:spLocks noGrp="1"/>
          </p:cNvSpPr>
          <p:nvPr/>
        </p:nvSpPr>
        <p:spPr bwMode="auto">
          <a:xfrm>
            <a:off x="5582138" y="6456324"/>
            <a:ext cx="427234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B4DA7822-2565-441F-9C60-EA34B348CDA3}" type="slidenum">
              <a:rPr lang="en-US" altLang="zh-TW" sz="1200">
                <a:latin typeface="Arial" pitchFamily="34" charset="0"/>
              </a:rPr>
              <a:pPr algn="r" defTabSz="911225" eaLnBrk="1" hangingPunct="1"/>
              <a:t>27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48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28975" y="509588"/>
            <a:ext cx="3398838" cy="2549525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521" y="3228705"/>
            <a:ext cx="7881747" cy="3059117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34988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86542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 smtClean="0"/>
              <a:t>特優比照第</a:t>
            </a:r>
            <a:r>
              <a:rPr lang="en-US" altLang="zh-TW" smtClean="0"/>
              <a:t>1</a:t>
            </a:r>
            <a:r>
              <a:rPr lang="zh-TW" altLang="en-US" smtClean="0"/>
              <a:t>名、優等比照第</a:t>
            </a:r>
            <a:r>
              <a:rPr lang="en-US" altLang="zh-TW" smtClean="0"/>
              <a:t>2</a:t>
            </a:r>
            <a:r>
              <a:rPr lang="zh-TW" altLang="en-US" smtClean="0"/>
              <a:t>名、甲等比照第</a:t>
            </a:r>
            <a:r>
              <a:rPr lang="en-US" altLang="zh-TW" smtClean="0"/>
              <a:t>3</a:t>
            </a:r>
            <a:r>
              <a:rPr lang="zh-TW" altLang="en-US" smtClean="0"/>
              <a:t>名、乙等比照第</a:t>
            </a:r>
            <a:r>
              <a:rPr lang="en-US" altLang="zh-TW" smtClean="0"/>
              <a:t>4</a:t>
            </a:r>
            <a:r>
              <a:rPr lang="zh-TW" altLang="en-US" smtClean="0"/>
              <a:t>名。</a:t>
            </a:r>
          </a:p>
        </p:txBody>
      </p:sp>
      <p:sp>
        <p:nvSpPr>
          <p:cNvPr id="139268" name="投影片編號版面配置區 3"/>
          <p:cNvSpPr txBox="1">
            <a:spLocks noGrp="1"/>
          </p:cNvSpPr>
          <p:nvPr/>
        </p:nvSpPr>
        <p:spPr bwMode="auto">
          <a:xfrm>
            <a:off x="5582138" y="6456324"/>
            <a:ext cx="427234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3DD200AB-A8F1-4BBB-87CD-A5A51BE3165F}" type="slidenum">
              <a:rPr lang="zh-TW" altLang="en-US" sz="1200">
                <a:latin typeface="Arial" pitchFamily="34" charset="0"/>
              </a:rPr>
              <a:pPr algn="r" defTabSz="946150" eaLnBrk="1" hangingPunct="1"/>
              <a:t>37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03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投影片影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 smtClean="0">
                <a:latin typeface="Arial" pitchFamily="34" charset="0"/>
              </a:rPr>
              <a:t>摺頁資料  金雞蛋</a:t>
            </a:r>
            <a:r>
              <a:rPr lang="en-US" altLang="zh-TW" sz="1100" smtClean="0">
                <a:latin typeface="Arial" pitchFamily="34" charset="0"/>
              </a:rPr>
              <a:t>(</a:t>
            </a:r>
            <a:r>
              <a:rPr lang="zh-TW" altLang="en-US" sz="1100" smtClean="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 smtClean="0"/>
          </a:p>
        </p:txBody>
      </p:sp>
      <p:sp>
        <p:nvSpPr>
          <p:cNvPr id="143364" name="投影片編號版面配置區 3"/>
          <p:cNvSpPr txBox="1">
            <a:spLocks noGrp="1"/>
          </p:cNvSpPr>
          <p:nvPr/>
        </p:nvSpPr>
        <p:spPr bwMode="auto">
          <a:xfrm>
            <a:off x="5582138" y="6456324"/>
            <a:ext cx="427234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319ACE7D-3754-4A4F-9DC8-92FCBAE49E10}" type="slidenum">
              <a:rPr lang="zh-TW" altLang="en-US" sz="1200">
                <a:latin typeface="Arial" pitchFamily="34" charset="0"/>
              </a:rPr>
              <a:pPr algn="r" defTabSz="946150" eaLnBrk="1" hangingPunct="1"/>
              <a:t>40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03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投影片影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30563" y="508000"/>
            <a:ext cx="3400425" cy="2549525"/>
          </a:xfrm>
          <a:ln/>
        </p:spPr>
      </p:sp>
      <p:sp>
        <p:nvSpPr>
          <p:cNvPr id="145411" name="備忘稿版面配置區 2"/>
          <p:cNvSpPr>
            <a:spLocks noGrp="1"/>
          </p:cNvSpPr>
          <p:nvPr>
            <p:ph type="body" idx="1"/>
          </p:nvPr>
        </p:nvSpPr>
        <p:spPr>
          <a:xfrm>
            <a:off x="982917" y="3229793"/>
            <a:ext cx="7890955" cy="3059117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 smtClean="0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 smtClean="0">
              <a:latin typeface="Arial" pitchFamily="34" charset="0"/>
            </a:endParaRPr>
          </a:p>
        </p:txBody>
      </p:sp>
      <p:sp>
        <p:nvSpPr>
          <p:cNvPr id="145412" name="投影片編號版面配置區 3"/>
          <p:cNvSpPr txBox="1">
            <a:spLocks noGrp="1"/>
          </p:cNvSpPr>
          <p:nvPr/>
        </p:nvSpPr>
        <p:spPr bwMode="auto">
          <a:xfrm>
            <a:off x="5582138" y="6456324"/>
            <a:ext cx="427234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C751BF9B-F2D6-4097-B9C7-BE9C82FFF3E7}" type="slidenum">
              <a:rPr lang="zh-TW" altLang="en-US" sz="1200"/>
              <a:pPr algn="r" defTabSz="969963" eaLnBrk="1" hangingPunct="1"/>
              <a:t>41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709512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27388" y="508000"/>
            <a:ext cx="3402012" cy="2551113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985219" y="3228706"/>
            <a:ext cx="7886351" cy="3060204"/>
          </a:xfrm>
          <a:noFill/>
          <a:ln/>
        </p:spPr>
        <p:txBody>
          <a:bodyPr lIns="88221" tIns="44111" rIns="88221" bIns="44111"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846681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27388" y="508000"/>
            <a:ext cx="3402012" cy="2551113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985219" y="3228706"/>
            <a:ext cx="7886351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101217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27388" y="508000"/>
            <a:ext cx="3402012" cy="2551113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985219" y="3228706"/>
            <a:ext cx="7886351" cy="3060204"/>
          </a:xfrm>
          <a:noFill/>
          <a:ln/>
        </p:spPr>
        <p:txBody>
          <a:bodyPr lIns="88221" tIns="44111" rIns="88221" bIns="44111"/>
          <a:lstStyle/>
          <a:p>
            <a:endParaRPr lang="zh-TW" altLang="en-US" smtClean="0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5579835" y="6456324"/>
            <a:ext cx="4274652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3773B7D-E8F0-4142-8AFE-30E7449AF7C4}" type="slidenum">
              <a:rPr kumimoji="0" lang="zh-TW" altLang="en-US" sz="1200"/>
              <a:pPr algn="r" eaLnBrk="1" hangingPunct="1"/>
              <a:t>50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98157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34148" name="投影片編號版面配置區 3"/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/>
            <a:fld id="{DF6559CC-D2D2-4700-BAD6-E9D08D2E5FB6}" type="slidenum">
              <a:rPr lang="zh-TW" altLang="en-US" sz="1200"/>
              <a:pPr algn="r"/>
              <a:t>53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439240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35172" name="投影片編號版面配置區 3"/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2813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/>
            <a:fld id="{981614D9-C058-442B-9842-2D6A20BF64FC}" type="slidenum">
              <a:rPr lang="zh-TW" altLang="en-US" sz="1200"/>
              <a:pPr algn="r"/>
              <a:t>54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18337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C4E78-C6B1-474F-81E0-49BD34C5637D}" type="slidenum">
              <a:rPr lang="zh-TW" altLang="en-US"/>
              <a:pPr/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27691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37892" name="投影片編號版面配置區 3"/>
          <p:cNvSpPr txBox="1">
            <a:spLocks noGrp="1"/>
          </p:cNvSpPr>
          <p:nvPr/>
        </p:nvSpPr>
        <p:spPr bwMode="auto">
          <a:xfrm>
            <a:off x="5582138" y="6456324"/>
            <a:ext cx="427234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fontAlgn="base">
              <a:spcBef>
                <a:spcPct val="0"/>
              </a:spcBef>
              <a:spcAft>
                <a:spcPct val="0"/>
              </a:spcAft>
            </a:pPr>
            <a:fld id="{5696FA23-ED38-46C7-AF84-B54A2282B22B}" type="slidenum">
              <a:rPr kumimoji="1" lang="zh-TW" altLang="en-US" sz="1200">
                <a:solidFill>
                  <a:prstClr val="black"/>
                </a:solidFill>
                <a:latin typeface="Arial" pitchFamily="34" charset="0"/>
              </a:rPr>
              <a:pPr algn="r" defTabSz="912813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kumimoji="1" lang="en-US" altLang="zh-TW" sz="120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32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327301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F31A42A2-6BC7-4B3A-B560-484BBCF1FE75}" type="slidenum">
              <a:rPr lang="zh-TW" altLang="en-US"/>
              <a:pPr eaLnBrk="1" hangingPunct="1"/>
              <a:t>59</a:t>
            </a:fld>
            <a:endParaRPr lang="en-US" altLang="zh-TW"/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5582138" y="6456324"/>
            <a:ext cx="427234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4B425C23-9DD0-4844-AEE4-850B7930741C}" type="slidenum">
              <a:rPr kumimoji="0" lang="zh-TW" altLang="en-US" sz="1200"/>
              <a:pPr defTabSz="912813" eaLnBrk="1" hangingPunct="1"/>
              <a:t>59</a:t>
            </a:fld>
            <a:endParaRPr kumimoji="0" lang="en-US" altLang="zh-TW" sz="1200"/>
          </a:p>
        </p:txBody>
      </p:sp>
      <p:sp>
        <p:nvSpPr>
          <p:cNvPr id="3994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27388" y="509588"/>
            <a:ext cx="3402012" cy="2551112"/>
          </a:xfrm>
          <a:ln/>
        </p:spPr>
      </p:sp>
      <p:sp>
        <p:nvSpPr>
          <p:cNvPr id="3994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39942" name="投影片編號版面配置區 3"/>
          <p:cNvSpPr txBox="1">
            <a:spLocks noGrp="1"/>
          </p:cNvSpPr>
          <p:nvPr/>
        </p:nvSpPr>
        <p:spPr bwMode="auto">
          <a:xfrm>
            <a:off x="5582138" y="6457410"/>
            <a:ext cx="4272349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759E7895-9C72-49E2-AE5A-DE191B4E00A2}" type="slidenum">
              <a:rPr kumimoji="0" lang="zh-TW" altLang="en-US" sz="1200"/>
              <a:pPr defTabSz="912813" eaLnBrk="1" hangingPunct="1"/>
              <a:t>59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078570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5BA52B3-FF5E-4027-B471-450B1CBF8421}" type="slidenum">
              <a:rPr lang="zh-TW" altLang="en-US"/>
              <a:pPr eaLnBrk="1" hangingPunct="1"/>
              <a:t>60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5582138" y="6456324"/>
            <a:ext cx="427234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4B4146DC-732A-4447-825C-B70B2DE26C84}" type="slidenum">
              <a:rPr kumimoji="0" lang="zh-TW" altLang="en-US" sz="1200"/>
              <a:pPr defTabSz="912813" eaLnBrk="1" hangingPunct="1"/>
              <a:t>60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27388" y="509588"/>
            <a:ext cx="3402012" cy="2551112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5582138" y="6457410"/>
            <a:ext cx="4272349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D1D061FC-3EC2-4D84-8C90-C71106726BAF}" type="slidenum">
              <a:rPr kumimoji="0" lang="zh-TW" altLang="en-US" sz="1200"/>
              <a:pPr defTabSz="912813" eaLnBrk="1" hangingPunct="1"/>
              <a:t>60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7808814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4036" name="投影片編號版面配置區 3"/>
          <p:cNvSpPr txBox="1">
            <a:spLocks noGrp="1"/>
          </p:cNvSpPr>
          <p:nvPr/>
        </p:nvSpPr>
        <p:spPr bwMode="auto">
          <a:xfrm>
            <a:off x="5582138" y="6456324"/>
            <a:ext cx="4272349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73F70DBE-4242-4511-B4FC-A4476C218E7F}" type="slidenum">
              <a:rPr lang="zh-TW" altLang="en-US" sz="1200">
                <a:latin typeface="Arial" pitchFamily="34" charset="0"/>
              </a:rPr>
              <a:pPr algn="r" defTabSz="912813"/>
              <a:t>61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2179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27388" y="508000"/>
            <a:ext cx="3402012" cy="2551113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xfrm>
            <a:off x="985219" y="3228706"/>
            <a:ext cx="7886351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5582138" y="6456324"/>
            <a:ext cx="4272349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8AFD649-1EF9-4552-9C1E-DBDFC226717D}" type="slidenum">
              <a:rPr kumimoji="0" lang="zh-TW" altLang="en-US" sz="1200"/>
              <a:pPr algn="r" eaLnBrk="1" hangingPunct="1"/>
              <a:t>62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7015259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BA9A4-F168-4282-9163-6504A4DCA674}" type="slidenum">
              <a:rPr lang="zh-TW" altLang="en-US"/>
              <a:pPr/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6360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27388" y="508000"/>
            <a:ext cx="3402012" cy="2551113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xfrm>
            <a:off x="985219" y="3228706"/>
            <a:ext cx="7886351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56324" name="投影片編號版面配置區 3"/>
          <p:cNvSpPr txBox="1">
            <a:spLocks noGrp="1"/>
          </p:cNvSpPr>
          <p:nvPr/>
        </p:nvSpPr>
        <p:spPr bwMode="auto">
          <a:xfrm>
            <a:off x="5582138" y="6456324"/>
            <a:ext cx="4272349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B2D6230-BAE0-4903-B6B2-BBF40A7A1DF5}" type="slidenum">
              <a:rPr kumimoji="0" lang="zh-TW" altLang="en-US" sz="1200"/>
              <a:pPr algn="r" eaLnBrk="1" hangingPunct="1"/>
              <a:t>64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720088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A38A3-F834-466B-B436-CC1B25FD7816}" type="slidenum">
              <a:rPr lang="zh-TW" altLang="en-US"/>
              <a:pPr/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83517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757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44F323-59E6-4B9C-BCBD-418D5636C17C}" type="slidenum">
              <a:rPr lang="zh-TW" altLang="en-US"/>
              <a:pPr/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26880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hape 62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30563" y="511175"/>
            <a:ext cx="3397250" cy="2547938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</p:spPr>
      </p:sp>
      <p:sp>
        <p:nvSpPr>
          <p:cNvPr id="167939" name="Shape 625"/>
          <p:cNvSpPr>
            <a:spLocks noGrp="1"/>
          </p:cNvSpPr>
          <p:nvPr>
            <p:ph type="body" idx="1"/>
          </p:nvPr>
        </p:nvSpPr>
        <p:spPr bwMode="auto">
          <a:xfrm>
            <a:off x="981075" y="3227388"/>
            <a:ext cx="7894638" cy="3059112"/>
          </a:xfrm>
          <a:noFill/>
        </p:spPr>
        <p:txBody>
          <a:bodyPr wrap="square" lIns="91525" tIns="45762" rIns="91525" bIns="4576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167940" name="Shape 626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5" tIns="45762" rIns="91525" bIns="45762" anchor="b"/>
          <a:lstStyle/>
          <a:p>
            <a:pPr algn="r" eaLnBrk="1" hangingPunct="1">
              <a:buSzPct val="25000"/>
            </a:pPr>
            <a:r>
              <a:rPr lang="zh-TW" altLang="zh-TW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2803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投影片編號版面配置區 6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41" tIns="45770" rIns="91541" bIns="45770" anchor="b"/>
          <a:lstStyle/>
          <a:p>
            <a:pPr algn="r" eaLnBrk="1" hangingPunct="1"/>
            <a:fld id="{A804F787-87D8-4DA5-B7EB-8335CCD850D5}" type="slidenum">
              <a:rPr lang="zh-TW" altLang="en-US" sz="1200"/>
              <a:pPr algn="r" eaLnBrk="1" hangingPunct="1"/>
              <a:t>76</a:t>
            </a:fld>
            <a:endParaRPr lang="en-US" altLang="zh-TW" sz="1200"/>
          </a:p>
        </p:txBody>
      </p:sp>
      <p:sp>
        <p:nvSpPr>
          <p:cNvPr id="16896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16896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 anchor="b"/>
          <a:lstStyle/>
          <a:p>
            <a:pPr algn="r" defTabSz="912813" eaLnBrk="1" hangingPunct="1"/>
            <a:fld id="{F4AC1645-F517-43B1-BEDA-D5A7D59203A2}" type="slidenum">
              <a:rPr lang="en-US" altLang="zh-TW" sz="1200"/>
              <a:pPr algn="r" defTabSz="912813" eaLnBrk="1" hangingPunct="1"/>
              <a:t>76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81031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由數據說明面對社會變遷帶來的教育挑戰：</a:t>
            </a:r>
            <a:endParaRPr lang="en-US" altLang="zh-TW"/>
          </a:p>
          <a:p>
            <a:r>
              <a:rPr lang="zh-TW" altLang="en-US"/>
              <a:t>少子化：</a:t>
            </a:r>
            <a:endParaRPr lang="en-US" altLang="zh-TW"/>
          </a:p>
          <a:p>
            <a:r>
              <a:rPr lang="zh-TW" altLang="en-US"/>
              <a:t>出生率逐年下降，面對少子化的時代，</a:t>
            </a:r>
            <a:r>
              <a:rPr lang="zh-TW" altLang="en-US">
                <a:solidFill>
                  <a:srgbClr val="262626"/>
                </a:solidFill>
                <a:latin typeface="新細明體" charset="-120"/>
              </a:rPr>
              <a:t>每個孩子應受到更好的學習照顧。</a:t>
            </a:r>
            <a:endParaRPr lang="en-US" altLang="zh-TW">
              <a:solidFill>
                <a:srgbClr val="262626"/>
              </a:solidFill>
              <a:latin typeface="新細明體" charset="-120"/>
            </a:endParaRPr>
          </a:p>
          <a:p>
            <a:r>
              <a:rPr lang="zh-TW" altLang="en-US">
                <a:solidFill>
                  <a:srgbClr val="262626"/>
                </a:solidFill>
                <a:latin typeface="新細明體" charset="-120"/>
              </a:rPr>
              <a:t>所謂更好的照顧即是每個孩子需要接受適性、多元、更多彈性的學習。</a:t>
            </a:r>
          </a:p>
          <a:p>
            <a:endParaRPr lang="zh-TW" altLang="en-US">
              <a:latin typeface="新細明體" charset="-120"/>
            </a:endParaRPr>
          </a:p>
        </p:txBody>
      </p:sp>
      <p:sp>
        <p:nvSpPr>
          <p:cNvPr id="214019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/>
            <a:fld id="{074E8312-129A-4BD3-8332-60757EC19395}" type="slidenum">
              <a:rPr lang="zh-TW" altLang="en-US" smtClean="0">
                <a:ea typeface="新細明體" charset="-120"/>
              </a:rPr>
              <a:pPr defTabSz="914400"/>
              <a:t>7</a:t>
            </a:fld>
            <a:endParaRPr lang="en-US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94715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32150" y="509588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618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27388" y="508000"/>
            <a:ext cx="3402012" cy="2551113"/>
          </a:xfrm>
          <a:ln/>
        </p:spPr>
      </p:sp>
      <p:sp>
        <p:nvSpPr>
          <p:cNvPr id="193539" name="備忘稿版面配置區 2"/>
          <p:cNvSpPr>
            <a:spLocks noGrp="1"/>
          </p:cNvSpPr>
          <p:nvPr>
            <p:ph type="body" idx="1"/>
          </p:nvPr>
        </p:nvSpPr>
        <p:spPr>
          <a:xfrm>
            <a:off x="985219" y="3228706"/>
            <a:ext cx="7886351" cy="3060204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193540" name="投影片編號版面配置區 3"/>
          <p:cNvSpPr txBox="1">
            <a:spLocks noGrp="1"/>
          </p:cNvSpPr>
          <p:nvPr/>
        </p:nvSpPr>
        <p:spPr bwMode="auto">
          <a:xfrm>
            <a:off x="5582138" y="6456324"/>
            <a:ext cx="4272349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489DA5DF-FEAB-4F54-84C0-964186EF7D85}" type="slidenum">
              <a:rPr kumimoji="0" lang="zh-TW" altLang="en-US" sz="1200"/>
              <a:pPr algn="r" eaLnBrk="1" hangingPunct="1"/>
              <a:t>78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994441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76320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8238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051156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dirty="0"/>
              <a:t>依內容所示簡要先說明，後面接著有三頁佐證資料</a:t>
            </a:r>
            <a:r>
              <a:rPr lang="zh-TW" altLang="en-US" dirty="0">
                <a:latin typeface="新細明體" charset="-120"/>
              </a:rPr>
              <a:t>。</a:t>
            </a:r>
            <a:endParaRPr lang="zh-TW" altLang="en-US" dirty="0"/>
          </a:p>
        </p:txBody>
      </p:sp>
      <p:sp>
        <p:nvSpPr>
          <p:cNvPr id="216067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/>
            <a:fld id="{5612E64D-9FCD-45A3-B784-CB72A3F05C2A}" type="slidenum">
              <a:rPr lang="zh-TW" altLang="en-US" smtClean="0">
                <a:ea typeface="新細明體" charset="-120"/>
              </a:rPr>
              <a:pPr defTabSz="914400"/>
              <a:t>11</a:t>
            </a:fld>
            <a:endParaRPr lang="en-US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397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dirty="0"/>
              <a:t>十二年國民基本教育的課程願景：</a:t>
            </a:r>
            <a:endParaRPr lang="en-US" altLang="zh-TW" dirty="0"/>
          </a:p>
          <a:p>
            <a:r>
              <a:rPr lang="en-US" altLang="zh-TW" dirty="0"/>
              <a:t>1.</a:t>
            </a:r>
            <a:r>
              <a:rPr lang="zh-TW" altLang="en-US" dirty="0"/>
              <a:t>以現有的九年一貫課程為基準，檢視其實施成效，據以做調整。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本於憲法所定的教育宗旨，參酌社會變遷、全球化趨勢，以及未來人才培育需求。</a:t>
            </a:r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/>
              <a:t>持續強化中小學課程的連貫與統整，實踐素養導向的課程與教學。</a:t>
            </a:r>
            <a:endParaRPr lang="en-US" altLang="zh-TW" dirty="0"/>
          </a:p>
          <a:p>
            <a:r>
              <a:rPr lang="en-US" altLang="zh-TW" dirty="0"/>
              <a:t>4.</a:t>
            </a:r>
            <a:r>
              <a:rPr lang="zh-TW" altLang="en-US" dirty="0"/>
              <a:t>落實適性揚才的教育，培養具有終身學習力、社會關懷及國際視野的現代國民。</a:t>
            </a:r>
          </a:p>
        </p:txBody>
      </p:sp>
      <p:sp>
        <p:nvSpPr>
          <p:cNvPr id="22835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/>
            <a:fld id="{1D53788E-4C8F-4A9E-A018-8DD731543AC0}" type="slidenum">
              <a:rPr lang="zh-TW" altLang="en-US" smtClean="0">
                <a:ea typeface="新細明體" charset="-120"/>
              </a:rPr>
              <a:pPr defTabSz="914400"/>
              <a:t>12</a:t>
            </a:fld>
            <a:endParaRPr lang="en-US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039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B025F-7F1A-49D5-BD84-5C09FF7F4FE4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9F775-590D-410D-9848-19C479D0C7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38720-F216-4030-AB6E-5693CABD51F4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84B8B-448F-4C8A-9F9C-13876BC7B7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1" y="593366"/>
            <a:ext cx="8520599" cy="763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51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wrap="square" lIns="91425" tIns="91425" rIns="91425" bIns="91425" numCol="1" anchorCtr="0" compatLnSpc="1">
            <a:prstTxWarp prst="textNoShape">
              <a:avLst/>
            </a:prstTxWarp>
            <a:noAutofit/>
          </a:bodyPr>
          <a:lstStyle>
            <a:lvl1pPr algn="r">
              <a:buClr>
                <a:srgbClr val="888888"/>
              </a:buClr>
              <a:buSzPct val="25000"/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ea typeface="新細明體" charset="-120"/>
                <a:sym typeface="Calibri" pitchFamily="34" charset="0"/>
              </a:defRPr>
            </a:lvl1pPr>
          </a:lstStyle>
          <a:p>
            <a:pPr>
              <a:defRPr/>
            </a:pPr>
            <a:fld id="{22923ABD-0FF2-4CF6-BE60-02DA157BD2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7255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ED87-8C51-421D-9A23-92AD4F02A7F9}" type="datetimeFigureOut">
              <a:rPr lang="zh-TW" altLang="en-US" smtClean="0"/>
              <a:pPr>
                <a:defRPr/>
              </a:pPr>
              <a:t>2019/5/4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2AE8-8B27-452F-B698-85A7CF58472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"/>
            <a:ext cx="2051720" cy="7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7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8181BB-700F-4F44-9EE9-14B4314D23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71A43-1408-4C51-8920-9739F9BF1B34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43614-27BD-43D1-A819-4CB2612D13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EDFB7-4351-4A0A-94E3-718A9CA1D6EF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1EB04-3ED9-471D-B4CD-0A5B1DB2E4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5F42A-E308-4EF7-8A46-6ED1915B1016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322F-B790-4DC3-BA28-0BAA133FE4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1EFE7-257A-4D67-A355-9AC27D0C37E2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4BDBB-713F-4356-83AB-28D2EB487F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C35A-F7AF-4D56-888C-C1717E49E773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4D40B-E54C-49F5-8986-F07B878ED0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0F99C-E044-40FA-BE21-ED0D6DF6F258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266F3-942B-4835-9DB4-792C6C4037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D5440-DE32-4332-A276-9199194A9E2A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7C64B-B20D-4EF4-93F7-B3ADBC7402B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5F6AFDE-ADA2-4B26-B08A-BDF30E763CAE}" type="datetime1">
              <a:rPr lang="en-US" altLang="zh-TW"/>
              <a:pPr>
                <a:defRPr/>
              </a:pPr>
              <a:t>5/4/2019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0C3226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46F3FD7-9A14-4205-8D3D-4B9EA3470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2055" name="圖片 2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5984" y="6357958"/>
            <a:ext cx="2160000" cy="39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11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2" r:id="rId11"/>
    <p:sldLayoutId id="214748391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0">
            <a:solidFill>
              <a:schemeClr val="bg1"/>
            </a:solidFill>
          </a:ln>
          <a:solidFill>
            <a:srgbClr val="00133A"/>
          </a:solidFill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tbc.net.tw/Mobile/News/NewsDetail?id=b7ce0bc6-1ea0-45d6-8fe8-f5277e55001c&amp;newsType=4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ntdtv.com.tw/b5/20181128/video/235006.html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LINE_MOVIE_1550907544720%20(1).mp4" TargetMode="External"/><Relationship Id="rId2" Type="http://schemas.openxmlformats.org/officeDocument/2006/relationships/hyperlink" Target="&#27599;&#20491;&#20154;&#26377;&#33258;&#24049;&#30340;&#26178;&#21312;-&#20013;&#25991;&#29256;.mp4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m.facebook.com/story.php?story_fbid=1415031615303103&amp;id=100003888355469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hyperlink" Target="http://www.ntdtv.com.tw/b5/20181128/video/235006.html" TargetMode="External"/><Relationship Id="rId4" Type="http://schemas.openxmlformats.org/officeDocument/2006/relationships/image" Target="../media/image7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dn.com/news/story/7005/3563211" TargetMode="External"/><Relationship Id="rId5" Type="http://schemas.openxmlformats.org/officeDocument/2006/relationships/image" Target="../media/image82.png"/><Relationship Id="rId4" Type="http://schemas.openxmlformats.org/officeDocument/2006/relationships/hyperlink" Target="https://udn.com/news/story/7005/3563191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/>
          <a:srcRect l="8397" t="4073" r="8392" b="11759"/>
          <a:stretch/>
        </p:blipFill>
        <p:spPr>
          <a:xfrm>
            <a:off x="755576" y="1916832"/>
            <a:ext cx="7848872" cy="4464496"/>
          </a:xfrm>
          <a:prstGeom prst="rect">
            <a:avLst/>
          </a:prstGeom>
        </p:spPr>
      </p:pic>
      <p:sp>
        <p:nvSpPr>
          <p:cNvPr id="7" name="標題 1"/>
          <p:cNvSpPr>
            <a:spLocks/>
          </p:cNvSpPr>
          <p:nvPr/>
        </p:nvSpPr>
        <p:spPr bwMode="auto">
          <a:xfrm>
            <a:off x="395288" y="0"/>
            <a:ext cx="8748712" cy="13684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zh-TW" alt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  <a:hlinkClick r:id="rId5"/>
              </a:rPr>
              <a:t>歡迎蒞臨八德國中</a:t>
            </a:r>
            <a:endParaRPr kumimoji="0" lang="zh-TW" altLang="en-US" sz="5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79512" y="1772816"/>
            <a:ext cx="8686800" cy="3744416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課程改革是必須的。</a:t>
            </a:r>
            <a:endParaRPr lang="en-US" altLang="zh-TW" sz="6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endParaRPr lang="en-US" altLang="zh-TW" sz="8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因為要 學以致用</a:t>
            </a:r>
            <a:endParaRPr lang="en-US" altLang="zh-TW" sz="8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sz="8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24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sz="48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社會</a:t>
            </a:r>
            <a:r>
              <a:rPr lang="zh-TW" altLang="en-US" sz="4800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期待十二年國教改革</a:t>
            </a:r>
          </a:p>
        </p:txBody>
      </p:sp>
      <p:sp>
        <p:nvSpPr>
          <p:cNvPr id="215042" name="內容版面配置區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507288" cy="48736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TW" altLang="en-US" sz="3200" b="1" dirty="0">
                <a:solidFill>
                  <a:srgbClr val="00133A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學生的學習落差大，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適性教育還未成功</a:t>
            </a:r>
            <a:r>
              <a:rPr lang="zh-TW" altLang="en-US" sz="3200" b="1" dirty="0">
                <a:solidFill>
                  <a:srgbClr val="00133A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。</a:t>
            </a:r>
            <a:endParaRPr lang="en-US" altLang="zh-TW" sz="3200" b="1" dirty="0">
              <a:solidFill>
                <a:srgbClr val="00133A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TW" altLang="en-US" sz="3200" b="1" dirty="0">
                <a:solidFill>
                  <a:srgbClr val="00133A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課程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重疊有待縱貫的重整</a:t>
            </a:r>
            <a:r>
              <a:rPr lang="zh-TW" altLang="en-US" sz="3200" b="1" dirty="0">
                <a:solidFill>
                  <a:srgbClr val="00133A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，學習的層次有待提升。</a:t>
            </a:r>
            <a:endParaRPr lang="en-US" altLang="zh-TW" sz="3200" b="1" dirty="0">
              <a:solidFill>
                <a:srgbClr val="00133A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TW" altLang="en-US" sz="3200" b="1" dirty="0">
                <a:solidFill>
                  <a:srgbClr val="00133A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課程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彈性不足</a:t>
            </a:r>
            <a:r>
              <a:rPr lang="zh-TW" altLang="en-US" sz="3200" b="1" dirty="0">
                <a:solidFill>
                  <a:srgbClr val="00133A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，學校特色課程、情境脈絡課程不足，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無法學以致用</a:t>
            </a:r>
            <a:r>
              <a:rPr lang="zh-TW" altLang="en-US" sz="3200" b="1" dirty="0">
                <a:solidFill>
                  <a:srgbClr val="00133A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，獲得真實的學習。</a:t>
            </a:r>
          </a:p>
        </p:txBody>
      </p:sp>
      <p:sp>
        <p:nvSpPr>
          <p:cNvPr id="215043" name="投影片編號版面配置區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B60D19F-ABE5-4C6F-867C-504DE8AAE865}" type="slidenum">
              <a:rPr lang="zh-TW" altLang="en-US" smtClean="0">
                <a:latin typeface="Arial" charset="0"/>
                <a:ea typeface="新細明體" charset="-120"/>
              </a:rPr>
              <a:pPr/>
              <a:t>11</a:t>
            </a:fld>
            <a:endParaRPr lang="en-US" altLang="zh-TW">
              <a:latin typeface="Arial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2251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329" name="群組 4"/>
          <p:cNvGrpSpPr>
            <a:grpSpLocks/>
          </p:cNvGrpSpPr>
          <p:nvPr/>
        </p:nvGrpSpPr>
        <p:grpSpPr bwMode="auto">
          <a:xfrm>
            <a:off x="1547813" y="2663825"/>
            <a:ext cx="6570662" cy="1530350"/>
            <a:chOff x="911908" y="3415078"/>
            <a:chExt cx="2321682" cy="2866858"/>
          </a:xfrm>
        </p:grpSpPr>
        <p:sp>
          <p:nvSpPr>
            <p:cNvPr id="6" name="圓角矩形 5"/>
            <p:cNvSpPr/>
            <p:nvPr/>
          </p:nvSpPr>
          <p:spPr>
            <a:xfrm>
              <a:off x="2340031" y="5303518"/>
              <a:ext cx="712379" cy="978418"/>
            </a:xfrm>
            <a:prstGeom prst="roundRect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911908" y="3415078"/>
              <a:ext cx="2321682" cy="8832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檢視現行課程實施成效</a:t>
              </a:r>
            </a:p>
          </p:txBody>
        </p:sp>
      </p:grpSp>
      <p:sp>
        <p:nvSpPr>
          <p:cNvPr id="9" name="向上箭號 8"/>
          <p:cNvSpPr/>
          <p:nvPr/>
        </p:nvSpPr>
        <p:spPr>
          <a:xfrm>
            <a:off x="4329113" y="4652963"/>
            <a:ext cx="485775" cy="6191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7331" name="群組 16"/>
          <p:cNvGrpSpPr>
            <a:grpSpLocks/>
          </p:cNvGrpSpPr>
          <p:nvPr/>
        </p:nvGrpSpPr>
        <p:grpSpPr bwMode="auto">
          <a:xfrm>
            <a:off x="900113" y="4005263"/>
            <a:ext cx="2636837" cy="625475"/>
            <a:chOff x="99363" y="1615017"/>
            <a:chExt cx="2277706" cy="809544"/>
          </a:xfrm>
        </p:grpSpPr>
        <p:sp>
          <p:nvSpPr>
            <p:cNvPr id="18" name="圓角矩形 17"/>
            <p:cNvSpPr/>
            <p:nvPr/>
          </p:nvSpPr>
          <p:spPr>
            <a:xfrm>
              <a:off x="99363" y="1615017"/>
              <a:ext cx="2277706" cy="745848"/>
            </a:xfrm>
            <a:prstGeom prst="roundRect">
              <a:avLst/>
            </a:prstGeom>
            <a:solidFill>
              <a:srgbClr val="005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4"/>
            <p:cNvSpPr/>
            <p:nvPr/>
          </p:nvSpPr>
          <p:spPr>
            <a:xfrm>
              <a:off x="99363" y="1615017"/>
              <a:ext cx="2168003" cy="809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2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盱衡社會變遷</a:t>
              </a:r>
              <a:endPara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3671888" y="4005263"/>
            <a:ext cx="2052637" cy="576262"/>
          </a:xfrm>
          <a:prstGeom prst="roundRect">
            <a:avLst/>
          </a:prstGeom>
          <a:solidFill>
            <a:srgbClr val="005C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全球化趨勢</a:t>
            </a:r>
          </a:p>
        </p:txBody>
      </p:sp>
      <p:grpSp>
        <p:nvGrpSpPr>
          <p:cNvPr id="227333" name="群組 20"/>
          <p:cNvGrpSpPr>
            <a:grpSpLocks/>
          </p:cNvGrpSpPr>
          <p:nvPr/>
        </p:nvGrpSpPr>
        <p:grpSpPr bwMode="auto">
          <a:xfrm>
            <a:off x="5867400" y="4005263"/>
            <a:ext cx="2592388" cy="625475"/>
            <a:chOff x="171371" y="1987531"/>
            <a:chExt cx="2287218" cy="809543"/>
          </a:xfrm>
        </p:grpSpPr>
        <p:sp>
          <p:nvSpPr>
            <p:cNvPr id="22" name="圓角矩形 21"/>
            <p:cNvSpPr/>
            <p:nvPr/>
          </p:nvSpPr>
          <p:spPr>
            <a:xfrm>
              <a:off x="171371" y="1987531"/>
              <a:ext cx="2277413" cy="745847"/>
            </a:xfrm>
            <a:prstGeom prst="roundRect">
              <a:avLst/>
            </a:prstGeom>
            <a:solidFill>
              <a:srgbClr val="005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圓角矩形 4"/>
            <p:cNvSpPr/>
            <p:nvPr/>
          </p:nvSpPr>
          <p:spPr>
            <a:xfrm>
              <a:off x="247005" y="1987531"/>
              <a:ext cx="2211584" cy="809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>
                <a:defRPr/>
              </a:pPr>
              <a:r>
                <a:rPr lang="zh-TW" altLang="en-US" sz="2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未來人才培育</a:t>
              </a:r>
            </a:p>
          </p:txBody>
        </p:sp>
      </p:grpSp>
      <p:cxnSp>
        <p:nvCxnSpPr>
          <p:cNvPr id="25" name="直線接點 24"/>
          <p:cNvCxnSpPr/>
          <p:nvPr/>
        </p:nvCxnSpPr>
        <p:spPr>
          <a:xfrm>
            <a:off x="3492500" y="4365625"/>
            <a:ext cx="287338" cy="0"/>
          </a:xfrm>
          <a:prstGeom prst="line">
            <a:avLst/>
          </a:prstGeom>
          <a:ln w="76200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5651500" y="4365625"/>
            <a:ext cx="288925" cy="0"/>
          </a:xfrm>
          <a:prstGeom prst="line">
            <a:avLst/>
          </a:prstGeom>
          <a:ln w="76200">
            <a:solidFill>
              <a:srgbClr val="9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/>
          <p:cNvGrpSpPr/>
          <p:nvPr/>
        </p:nvGrpSpPr>
        <p:grpSpPr>
          <a:xfrm>
            <a:off x="1259632" y="5301208"/>
            <a:ext cx="6624736" cy="979325"/>
            <a:chOff x="-936099" y="3151247"/>
            <a:chExt cx="6624736" cy="979325"/>
          </a:xfrm>
          <a:solidFill>
            <a:srgbClr val="920000"/>
          </a:solidFill>
        </p:grpSpPr>
        <p:sp>
          <p:nvSpPr>
            <p:cNvPr id="29" name="圓角矩形 28"/>
            <p:cNvSpPr/>
            <p:nvPr/>
          </p:nvSpPr>
          <p:spPr>
            <a:xfrm>
              <a:off x="-936099" y="3151247"/>
              <a:ext cx="6624736" cy="97932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圓角矩形 4"/>
            <p:cNvSpPr/>
            <p:nvPr/>
          </p:nvSpPr>
          <p:spPr>
            <a:xfrm>
              <a:off x="-216019" y="3223255"/>
              <a:ext cx="5760640" cy="7920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>
                <a:defRPr/>
              </a:pPr>
              <a:r>
                <a:rPr lang="zh-TW" altLang="en-US" sz="40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檢視現行課程實施成效</a:t>
              </a:r>
            </a:p>
          </p:txBody>
        </p:sp>
      </p:grpSp>
      <p:sp>
        <p:nvSpPr>
          <p:cNvPr id="31" name="向上箭號 30"/>
          <p:cNvSpPr/>
          <p:nvPr/>
        </p:nvSpPr>
        <p:spPr>
          <a:xfrm>
            <a:off x="4329113" y="3429000"/>
            <a:ext cx="485775" cy="6191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2232865" y="2348880"/>
            <a:ext cx="4678269" cy="979325"/>
            <a:chOff x="-996923" y="-97497"/>
            <a:chExt cx="6624735" cy="979325"/>
          </a:xfrm>
          <a:solidFill>
            <a:srgbClr val="C00000"/>
          </a:solidFill>
        </p:grpSpPr>
        <p:sp>
          <p:nvSpPr>
            <p:cNvPr id="33" name="圓角矩形 32"/>
            <p:cNvSpPr/>
            <p:nvPr/>
          </p:nvSpPr>
          <p:spPr>
            <a:xfrm>
              <a:off x="-996923" y="-97497"/>
              <a:ext cx="6624735" cy="97932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圓角矩形 4"/>
            <p:cNvSpPr/>
            <p:nvPr/>
          </p:nvSpPr>
          <p:spPr>
            <a:xfrm>
              <a:off x="-996923" y="-25489"/>
              <a:ext cx="6624735" cy="8837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>
                <a:defRPr/>
              </a:pPr>
              <a:r>
                <a:rPr lang="zh-TW" altLang="en-US" sz="2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強化連貫統整實踐素養導向</a:t>
              </a:r>
            </a:p>
          </p:txBody>
        </p:sp>
      </p:grpSp>
      <p:sp>
        <p:nvSpPr>
          <p:cNvPr id="35" name="向上箭號 34"/>
          <p:cNvSpPr/>
          <p:nvPr/>
        </p:nvSpPr>
        <p:spPr>
          <a:xfrm>
            <a:off x="4329113" y="1628775"/>
            <a:ext cx="485775" cy="6191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7340" name="群組 35"/>
          <p:cNvGrpSpPr>
            <a:grpSpLocks/>
          </p:cNvGrpSpPr>
          <p:nvPr/>
        </p:nvGrpSpPr>
        <p:grpSpPr bwMode="auto">
          <a:xfrm>
            <a:off x="2303463" y="549275"/>
            <a:ext cx="4537075" cy="979488"/>
            <a:chOff x="-1272052" y="-2050097"/>
            <a:chExt cx="6624734" cy="979325"/>
          </a:xfrm>
        </p:grpSpPr>
        <p:sp>
          <p:nvSpPr>
            <p:cNvPr id="37" name="圓角矩形 36"/>
            <p:cNvSpPr/>
            <p:nvPr/>
          </p:nvSpPr>
          <p:spPr>
            <a:xfrm>
              <a:off x="-1272052" y="-2050097"/>
              <a:ext cx="6624734" cy="979325"/>
            </a:xfrm>
            <a:prstGeom prst="roundRect">
              <a:avLst/>
            </a:prstGeom>
            <a:solidFill>
              <a:srgbClr val="FF2F2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圓角矩形 4"/>
            <p:cNvSpPr/>
            <p:nvPr/>
          </p:nvSpPr>
          <p:spPr>
            <a:xfrm>
              <a:off x="-1123702" y="-1978671"/>
              <a:ext cx="6328035" cy="884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>
                <a:defRPr/>
              </a:pPr>
              <a:r>
                <a:rPr lang="zh-TW" altLang="en-US" sz="32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落實適性揚才終身學習</a:t>
              </a:r>
            </a:p>
          </p:txBody>
        </p:sp>
      </p:grpSp>
      <p:sp>
        <p:nvSpPr>
          <p:cNvPr id="227341" name="文字方塊 38"/>
          <p:cNvSpPr txBox="1">
            <a:spLocks noChangeArrowheads="1"/>
          </p:cNvSpPr>
          <p:nvPr/>
        </p:nvSpPr>
        <p:spPr bwMode="auto">
          <a:xfrm>
            <a:off x="246558" y="1175106"/>
            <a:ext cx="2089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願景：</a:t>
            </a:r>
          </a:p>
        </p:txBody>
      </p:sp>
      <p:sp>
        <p:nvSpPr>
          <p:cNvPr id="227342" name="投影片編號版面配置區 39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D4C8305-B203-4E3C-A28C-23920EBE0CB4}" type="slidenum">
              <a:rPr lang="zh-TW" altLang="en-US" smtClean="0">
                <a:latin typeface="標楷體" pitchFamily="65" charset="-120"/>
                <a:ea typeface="標楷體" pitchFamily="65" charset="-120"/>
              </a:rPr>
              <a:pPr/>
              <a:t>12</a:t>
            </a:fld>
            <a:endParaRPr lang="en-US" altLang="zh-TW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791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投影片編號版面配置區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7CCE5FC-F46A-47E4-88AB-FA3928FBD928}" type="slidenum">
              <a:rPr lang="zh-TW" altLang="en-US" smtClean="0">
                <a:latin typeface="標楷體" pitchFamily="65" charset="-120"/>
                <a:ea typeface="標楷體" pitchFamily="65" charset="-120"/>
              </a:rPr>
              <a:pPr/>
              <a:t>13</a:t>
            </a:fld>
            <a:endParaRPr lang="en-US" altLang="zh-TW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5" name="Shape 494"/>
          <p:cNvSpPr txBox="1">
            <a:spLocks noChangeArrowheads="1"/>
          </p:cNvSpPr>
          <p:nvPr/>
        </p:nvSpPr>
        <p:spPr bwMode="auto">
          <a:xfrm>
            <a:off x="395288" y="-100013"/>
            <a:ext cx="8229600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SzPct val="25000"/>
            </a:pPr>
            <a:r>
              <a:rPr lang="en-US" sz="3700" b="1" dirty="0" err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核心素養</a:t>
            </a:r>
            <a:r>
              <a:rPr lang="en-US" sz="3700" b="1" dirty="0" err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的項目內涵</a:t>
            </a:r>
            <a:endParaRPr lang="en-US" sz="37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  <p:sp>
        <p:nvSpPr>
          <p:cNvPr id="66" name="Shape 497"/>
          <p:cNvSpPr txBox="1">
            <a:spLocks noChangeArrowheads="1"/>
          </p:cNvSpPr>
          <p:nvPr/>
        </p:nvSpPr>
        <p:spPr bwMode="auto">
          <a:xfrm>
            <a:off x="384175" y="5735638"/>
            <a:ext cx="87598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以核心素養為主軸</a:t>
            </a:r>
            <a:endParaRPr lang="en-US" sz="24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  <a:sym typeface="Times New Roman" pitchFamily="18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支援各教育階段之間的</a:t>
            </a:r>
            <a:r>
              <a:rPr lang="en-US" sz="2400" b="1" dirty="0" err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連貫</a:t>
            </a:r>
            <a:r>
              <a:rPr lang="en-US" sz="24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以及各領域</a:t>
            </a:r>
            <a:r>
              <a:rPr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/</a:t>
            </a:r>
            <a:r>
              <a:rPr lang="en-US" sz="2400" b="1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科目之間的</a:t>
            </a:r>
            <a:r>
              <a:rPr lang="en-US" sz="2400" b="1" dirty="0" err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統整</a:t>
            </a:r>
            <a:r>
              <a:rPr 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  <a:sym typeface="Times New Roman" pitchFamily="18" charset="0"/>
              </a:rPr>
              <a:t>。</a:t>
            </a:r>
          </a:p>
        </p:txBody>
      </p:sp>
      <p:sp>
        <p:nvSpPr>
          <p:cNvPr id="67" name="投影片編號版面配置區 7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tx2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fld id="{57CCE5FC-F46A-47E4-88AB-FA3928FBD928}" type="slidenum">
              <a:rPr lang="zh-TW" altLang="en-US" smtClean="0">
                <a:latin typeface="標楷體" pitchFamily="65" charset="-120"/>
                <a:ea typeface="標楷體" pitchFamily="65" charset="-120"/>
              </a:rPr>
              <a:pPr/>
              <a:t>13</a:t>
            </a:fld>
            <a:endParaRPr lang="en-US" altLang="zh-TW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68" name="群組 8"/>
          <p:cNvGrpSpPr>
            <a:grpSpLocks/>
          </p:cNvGrpSpPr>
          <p:nvPr/>
        </p:nvGrpSpPr>
        <p:grpSpPr bwMode="auto">
          <a:xfrm>
            <a:off x="971601" y="548479"/>
            <a:ext cx="7056784" cy="6105523"/>
            <a:chOff x="1258593" y="188640"/>
            <a:chExt cx="6003485" cy="6739843"/>
          </a:xfrm>
        </p:grpSpPr>
        <p:grpSp>
          <p:nvGrpSpPr>
            <p:cNvPr id="69" name="群組 9"/>
            <p:cNvGrpSpPr>
              <a:grpSpLocks/>
            </p:cNvGrpSpPr>
            <p:nvPr/>
          </p:nvGrpSpPr>
          <p:grpSpPr bwMode="auto">
            <a:xfrm>
              <a:off x="1512386" y="188640"/>
              <a:ext cx="5600540" cy="6739843"/>
              <a:chOff x="1512386" y="188640"/>
              <a:chExt cx="5600540" cy="6739843"/>
            </a:xfrm>
          </p:grpSpPr>
          <p:grpSp>
            <p:nvGrpSpPr>
              <p:cNvPr id="81" name="群組 21"/>
              <p:cNvGrpSpPr>
                <a:grpSpLocks/>
              </p:cNvGrpSpPr>
              <p:nvPr/>
            </p:nvGrpSpPr>
            <p:grpSpPr bwMode="auto">
              <a:xfrm>
                <a:off x="1648907" y="693196"/>
                <a:ext cx="5126016" cy="5040000"/>
                <a:chOff x="1648907" y="261188"/>
                <a:chExt cx="5126016" cy="5040000"/>
              </a:xfrm>
            </p:grpSpPr>
            <p:grpSp>
              <p:nvGrpSpPr>
                <p:cNvPr id="85" name="群組 25"/>
                <p:cNvGrpSpPr>
                  <a:grpSpLocks/>
                </p:cNvGrpSpPr>
                <p:nvPr/>
              </p:nvGrpSpPr>
              <p:grpSpPr bwMode="auto">
                <a:xfrm>
                  <a:off x="1688125" y="261188"/>
                  <a:ext cx="5086798" cy="5040000"/>
                  <a:chOff x="1688125" y="261188"/>
                  <a:chExt cx="5086798" cy="5040000"/>
                </a:xfrm>
              </p:grpSpPr>
              <p:grpSp>
                <p:nvGrpSpPr>
                  <p:cNvPr id="90" name="群組 30"/>
                  <p:cNvGrpSpPr>
                    <a:grpSpLocks/>
                  </p:cNvGrpSpPr>
                  <p:nvPr/>
                </p:nvGrpSpPr>
                <p:grpSpPr bwMode="auto">
                  <a:xfrm>
                    <a:off x="1688125" y="261188"/>
                    <a:ext cx="5040000" cy="5040000"/>
                    <a:chOff x="1688125" y="261188"/>
                    <a:chExt cx="5040000" cy="5040000"/>
                  </a:xfrm>
                </p:grpSpPr>
                <p:grpSp>
                  <p:nvGrpSpPr>
                    <p:cNvPr id="95" name="群組 94"/>
                    <p:cNvGrpSpPr/>
                    <p:nvPr/>
                  </p:nvGrpSpPr>
                  <p:grpSpPr>
                    <a:xfrm>
                      <a:off x="1688125" y="261188"/>
                      <a:ext cx="5040000" cy="5040000"/>
                      <a:chOff x="1692000" y="549000"/>
                      <a:chExt cx="5040000" cy="5040000"/>
                    </a:xfrm>
                    <a:solidFill>
                      <a:schemeClr val="accent4">
                        <a:lumMod val="20000"/>
                        <a:lumOff val="80000"/>
                      </a:schemeClr>
                    </a:solidFill>
                  </p:grpSpPr>
                  <p:grpSp>
                    <p:nvGrpSpPr>
                      <p:cNvPr id="100" name="群組 99"/>
                      <p:cNvGrpSpPr/>
                      <p:nvPr/>
                    </p:nvGrpSpPr>
                    <p:grpSpPr>
                      <a:xfrm>
                        <a:off x="1692000" y="549000"/>
                        <a:ext cx="5040000" cy="5040000"/>
                        <a:chOff x="1692000" y="549000"/>
                        <a:chExt cx="5040000" cy="5040000"/>
                      </a:xfrm>
                      <a:grpFill/>
                    </p:grpSpPr>
                    <p:grpSp>
                      <p:nvGrpSpPr>
                        <p:cNvPr id="110" name="群組 109"/>
                        <p:cNvGrpSpPr/>
                        <p:nvPr/>
                      </p:nvGrpSpPr>
                      <p:grpSpPr>
                        <a:xfrm>
                          <a:off x="1692000" y="549000"/>
                          <a:ext cx="5040000" cy="5040000"/>
                          <a:chOff x="1692000" y="549000"/>
                          <a:chExt cx="5040000" cy="5040000"/>
                        </a:xfrm>
                        <a:grpFill/>
                      </p:grpSpPr>
                      <p:grpSp>
                        <p:nvGrpSpPr>
                          <p:cNvPr id="117" name="群組 116"/>
                          <p:cNvGrpSpPr/>
                          <p:nvPr/>
                        </p:nvGrpSpPr>
                        <p:grpSpPr>
                          <a:xfrm>
                            <a:off x="1692000" y="549000"/>
                            <a:ext cx="5040000" cy="5040000"/>
                            <a:chOff x="1692000" y="549000"/>
                            <a:chExt cx="5760000" cy="5760000"/>
                          </a:xfrm>
                          <a:grpFill/>
                        </p:grpSpPr>
                        <p:sp>
                          <p:nvSpPr>
                            <p:cNvPr id="121" name="橢圓 120"/>
                            <p:cNvSpPr/>
                            <p:nvPr/>
                          </p:nvSpPr>
                          <p:spPr>
                            <a:xfrm>
                              <a:off x="1692000" y="549000"/>
                              <a:ext cx="5760000" cy="576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</p:spPr>
                          <p:style>
                            <a:lnRef idx="2">
                              <a:schemeClr val="dk1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zh-TW" altLang="en-US" dirty="0"/>
                            </a:p>
                          </p:txBody>
                        </p:sp>
                        <p:sp>
                          <p:nvSpPr>
                            <p:cNvPr id="122" name="橢圓 121"/>
                            <p:cNvSpPr/>
                            <p:nvPr/>
                          </p:nvSpPr>
                          <p:spPr>
                            <a:xfrm>
                              <a:off x="3132000" y="1989000"/>
                              <a:ext cx="2880000" cy="2880000"/>
                            </a:xfrm>
                            <a:prstGeom prst="ellipse">
                              <a:avLst/>
                            </a:prstGeom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</p:spPr>
                          <p:style>
                            <a:lnRef idx="2">
                              <a:schemeClr val="dk1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endParaRPr lang="zh-TW" altLang="en-US" dirty="0"/>
                            </a:p>
                          </p:txBody>
                        </p:sp>
                        <p:sp>
                          <p:nvSpPr>
                            <p:cNvPr id="123" name="橢圓 122"/>
                            <p:cNvSpPr/>
                            <p:nvPr/>
                          </p:nvSpPr>
                          <p:spPr>
                            <a:xfrm>
                              <a:off x="3852000" y="2709000"/>
                              <a:ext cx="1440000" cy="1440000"/>
                            </a:xfrm>
                            <a:prstGeom prst="ellipse">
                              <a:avLst/>
                            </a:prstGeom>
                            <a:solidFill>
                              <a:schemeClr val="bg2">
                                <a:lumMod val="90000"/>
                              </a:schemeClr>
                            </a:solidFill>
                          </p:spPr>
                          <p:style>
                            <a:lnRef idx="2">
                              <a:schemeClr val="dk1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>
                                <a:defRPr/>
                              </a:pPr>
                              <a:r>
                                <a:rPr lang="zh-TW" altLang="en-US" sz="2200" b="1" dirty="0">
                                  <a:latin typeface="標楷體" panose="03000509000000000000" pitchFamily="65" charset="-120"/>
                                  <a:ea typeface="標楷體" panose="03000509000000000000" pitchFamily="65" charset="-120"/>
                                </a:rPr>
                                <a:t>終身</a:t>
                              </a:r>
                              <a:endParaRPr lang="en-US" altLang="zh-TW" sz="2200" b="1" dirty="0">
                                <a:latin typeface="標楷體" panose="03000509000000000000" pitchFamily="65" charset="-120"/>
                                <a:ea typeface="標楷體" panose="03000509000000000000" pitchFamily="65" charset="-120"/>
                              </a:endParaRPr>
                            </a:p>
                            <a:p>
                              <a:pPr algn="ctr">
                                <a:defRPr/>
                              </a:pPr>
                              <a:r>
                                <a:rPr lang="zh-TW" altLang="en-US" sz="2200" b="1" dirty="0">
                                  <a:latin typeface="標楷體" panose="03000509000000000000" pitchFamily="65" charset="-120"/>
                                  <a:ea typeface="標楷體" panose="03000509000000000000" pitchFamily="65" charset="-120"/>
                                </a:rPr>
                                <a:t>學習者</a:t>
                              </a:r>
                            </a:p>
                          </p:txBody>
                        </p:sp>
                      </p:grpSp>
                      <p:cxnSp>
                        <p:nvCxnSpPr>
                          <p:cNvPr id="118" name="直線接點 117"/>
                          <p:cNvCxnSpPr/>
                          <p:nvPr/>
                        </p:nvCxnSpPr>
                        <p:spPr>
                          <a:xfrm>
                            <a:off x="1907704" y="1955307"/>
                            <a:ext cx="1674296" cy="1113693"/>
                          </a:xfrm>
                          <a:prstGeom prst="line">
                            <a:avLst/>
                          </a:prstGeom>
                          <a:grpFill/>
                          <a:ln w="28575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19" name="直線接點 118"/>
                          <p:cNvCxnSpPr>
                            <a:stCxn id="121" idx="4"/>
                          </p:cNvCxnSpPr>
                          <p:nvPr/>
                        </p:nvCxnSpPr>
                        <p:spPr>
                          <a:xfrm flipV="1">
                            <a:off x="4212000" y="3699000"/>
                            <a:ext cx="0" cy="1890000"/>
                          </a:xfrm>
                          <a:prstGeom prst="line">
                            <a:avLst/>
                          </a:prstGeom>
                          <a:grpFill/>
                          <a:ln w="28575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0" name="直線接點 119"/>
                          <p:cNvCxnSpPr/>
                          <p:nvPr/>
                        </p:nvCxnSpPr>
                        <p:spPr>
                          <a:xfrm flipV="1">
                            <a:off x="4842000" y="2132854"/>
                            <a:ext cx="1674218" cy="936147"/>
                          </a:xfrm>
                          <a:prstGeom prst="line">
                            <a:avLst/>
                          </a:prstGeom>
                          <a:grpFill/>
                          <a:ln w="28575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111" name="直線接點 110"/>
                        <p:cNvCxnSpPr/>
                        <p:nvPr/>
                      </p:nvCxnSpPr>
                      <p:spPr>
                        <a:xfrm>
                          <a:off x="3203848" y="764704"/>
                          <a:ext cx="648072" cy="1116000"/>
                        </a:xfrm>
                        <a:prstGeom prst="line">
                          <a:avLst/>
                        </a:prstGeom>
                        <a:grpFill/>
                        <a:ln w="28575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" name="直線接點 111"/>
                        <p:cNvCxnSpPr/>
                        <p:nvPr/>
                      </p:nvCxnSpPr>
                      <p:spPr>
                        <a:xfrm flipH="1">
                          <a:off x="4644008" y="836712"/>
                          <a:ext cx="794625" cy="1044000"/>
                        </a:xfrm>
                        <a:prstGeom prst="line">
                          <a:avLst/>
                        </a:prstGeom>
                        <a:grpFill/>
                        <a:ln w="28575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" name="直線接點 112"/>
                        <p:cNvCxnSpPr/>
                        <p:nvPr/>
                      </p:nvCxnSpPr>
                      <p:spPr>
                        <a:xfrm>
                          <a:off x="1763688" y="3573016"/>
                          <a:ext cx="1330879" cy="0"/>
                        </a:xfrm>
                        <a:prstGeom prst="line">
                          <a:avLst/>
                        </a:prstGeom>
                        <a:grpFill/>
                        <a:ln w="28575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" name="直線接點 113"/>
                        <p:cNvCxnSpPr/>
                        <p:nvPr/>
                      </p:nvCxnSpPr>
                      <p:spPr>
                        <a:xfrm flipH="1">
                          <a:off x="2697255" y="4077184"/>
                          <a:ext cx="794625" cy="1008000"/>
                        </a:xfrm>
                        <a:prstGeom prst="line">
                          <a:avLst/>
                        </a:prstGeom>
                        <a:grpFill/>
                        <a:ln w="28575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" name="直線接點 114"/>
                        <p:cNvCxnSpPr/>
                        <p:nvPr/>
                      </p:nvCxnSpPr>
                      <p:spPr>
                        <a:xfrm flipV="1">
                          <a:off x="5360214" y="3465004"/>
                          <a:ext cx="1371786" cy="108012"/>
                        </a:xfrm>
                        <a:prstGeom prst="line">
                          <a:avLst/>
                        </a:prstGeom>
                        <a:grpFill/>
                        <a:ln w="28575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" name="直線接點 115"/>
                        <p:cNvCxnSpPr/>
                        <p:nvPr/>
                      </p:nvCxnSpPr>
                      <p:spPr>
                        <a:xfrm>
                          <a:off x="5041320" y="4005064"/>
                          <a:ext cx="637789" cy="1080000"/>
                        </a:xfrm>
                        <a:prstGeom prst="line">
                          <a:avLst/>
                        </a:prstGeom>
                        <a:grpFill/>
                        <a:ln w="28575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1" name="文字方塊 100"/>
                      <p:cNvSpPr txBox="1"/>
                      <p:nvPr/>
                    </p:nvSpPr>
                    <p:spPr>
                      <a:xfrm>
                        <a:off x="3495644" y="1987004"/>
                        <a:ext cx="1313180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zh-TW" altLang="en-US" sz="2200" b="1" dirty="0">
                            <a:solidFill>
                              <a:srgbClr val="C00000"/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自主行動</a:t>
                        </a:r>
                      </a:p>
                    </p:txBody>
                  </p:sp>
                  <p:sp>
                    <p:nvSpPr>
                      <p:cNvPr id="102" name="文字方塊 101"/>
                      <p:cNvSpPr txBox="1"/>
                      <p:nvPr/>
                    </p:nvSpPr>
                    <p:spPr>
                      <a:xfrm>
                        <a:off x="3097094" y="3212976"/>
                        <a:ext cx="514790" cy="47572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zh-TW" altLang="en-US" sz="22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會</a:t>
                        </a:r>
                      </a:p>
                    </p:txBody>
                  </p:sp>
                  <p:sp>
                    <p:nvSpPr>
                      <p:cNvPr id="103" name="文字方塊 102"/>
                      <p:cNvSpPr txBox="1"/>
                      <p:nvPr/>
                    </p:nvSpPr>
                    <p:spPr>
                      <a:xfrm>
                        <a:off x="2970450" y="2853557"/>
                        <a:ext cx="514790" cy="47572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zh-TW" altLang="en-US" sz="22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社</a:t>
                        </a:r>
                      </a:p>
                    </p:txBody>
                  </p:sp>
                  <p:sp>
                    <p:nvSpPr>
                      <p:cNvPr id="104" name="文字方塊 103"/>
                      <p:cNvSpPr txBox="1"/>
                      <p:nvPr/>
                    </p:nvSpPr>
                    <p:spPr>
                      <a:xfrm>
                        <a:off x="3347864" y="3501008"/>
                        <a:ext cx="514790" cy="47572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zh-TW" altLang="en-US" sz="22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參</a:t>
                        </a:r>
                      </a:p>
                    </p:txBody>
                  </p:sp>
                  <p:sp>
                    <p:nvSpPr>
                      <p:cNvPr id="105" name="文字方塊 104"/>
                      <p:cNvSpPr txBox="1"/>
                      <p:nvPr/>
                    </p:nvSpPr>
                    <p:spPr>
                      <a:xfrm>
                        <a:off x="3662139" y="3789620"/>
                        <a:ext cx="514790" cy="47572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zh-TW" altLang="en-US" sz="22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與</a:t>
                        </a:r>
                      </a:p>
                    </p:txBody>
                  </p:sp>
                  <p:sp>
                    <p:nvSpPr>
                      <p:cNvPr id="106" name="文字方塊 105"/>
                      <p:cNvSpPr txBox="1"/>
                      <p:nvPr/>
                    </p:nvSpPr>
                    <p:spPr>
                      <a:xfrm>
                        <a:off x="4932040" y="2926105"/>
                        <a:ext cx="466794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zh-TW" altLang="en-US" sz="2200" b="1" dirty="0">
                            <a:solidFill>
                              <a:srgbClr val="336600"/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溝</a:t>
                        </a:r>
                      </a:p>
                    </p:txBody>
                  </p:sp>
                  <p:sp>
                    <p:nvSpPr>
                      <p:cNvPr id="107" name="文字方塊 106"/>
                      <p:cNvSpPr txBox="1"/>
                      <p:nvPr/>
                    </p:nvSpPr>
                    <p:spPr>
                      <a:xfrm>
                        <a:off x="4807099" y="3303566"/>
                        <a:ext cx="466794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zh-TW" altLang="en-US" sz="2200" b="1" dirty="0">
                            <a:solidFill>
                              <a:srgbClr val="336600"/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通</a:t>
                        </a:r>
                      </a:p>
                    </p:txBody>
                  </p:sp>
                  <p:sp>
                    <p:nvSpPr>
                      <p:cNvPr id="108" name="文字方塊 107"/>
                      <p:cNvSpPr txBox="1"/>
                      <p:nvPr/>
                    </p:nvSpPr>
                    <p:spPr>
                      <a:xfrm>
                        <a:off x="4538801" y="3574177"/>
                        <a:ext cx="466794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zh-TW" altLang="en-US" sz="2200" b="1" dirty="0">
                            <a:solidFill>
                              <a:srgbClr val="336600"/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互</a:t>
                        </a:r>
                      </a:p>
                    </p:txBody>
                  </p:sp>
                  <p:sp>
                    <p:nvSpPr>
                      <p:cNvPr id="109" name="文字方塊 108"/>
                      <p:cNvSpPr txBox="1"/>
                      <p:nvPr/>
                    </p:nvSpPr>
                    <p:spPr>
                      <a:xfrm>
                        <a:off x="4234820" y="3789040"/>
                        <a:ext cx="466794" cy="4308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zh-TW" altLang="en-US" sz="2200" b="1" dirty="0">
                            <a:solidFill>
                              <a:srgbClr val="336600"/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動</a:t>
                        </a:r>
                      </a:p>
                    </p:txBody>
                  </p:sp>
                </p:grpSp>
                <p:grpSp>
                  <p:nvGrpSpPr>
                    <p:cNvPr id="96" name="群組 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84407" y="472149"/>
                      <a:ext cx="4284615" cy="1359925"/>
                      <a:chOff x="2084407" y="472149"/>
                      <a:chExt cx="4284615" cy="1359925"/>
                    </a:xfrm>
                  </p:grpSpPr>
                  <p:sp>
                    <p:nvSpPr>
                      <p:cNvPr id="97" name="文字方塊 3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533033" y="472149"/>
                        <a:ext cx="1476488" cy="71359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ctr"/>
                        <a:r>
                          <a:rPr lang="zh-TW" altLang="en-US" b="1">
                            <a:solidFill>
                              <a:srgbClr val="920000"/>
                            </a:solidFill>
                            <a:latin typeface="標楷體" pitchFamily="65" charset="-120"/>
                            <a:ea typeface="標楷體" pitchFamily="65" charset="-120"/>
                          </a:rPr>
                          <a:t>系統思考</a:t>
                        </a:r>
                        <a:endParaRPr lang="en-US" altLang="zh-TW" b="1">
                          <a:solidFill>
                            <a:srgbClr val="920000"/>
                          </a:solidFill>
                          <a:latin typeface="標楷體" pitchFamily="65" charset="-120"/>
                          <a:ea typeface="標楷體" pitchFamily="65" charset="-120"/>
                        </a:endParaRPr>
                      </a:p>
                      <a:p>
                        <a:pPr algn="ctr"/>
                        <a:r>
                          <a:rPr lang="zh-TW" altLang="en-US" b="1">
                            <a:solidFill>
                              <a:srgbClr val="920000"/>
                            </a:solidFill>
                            <a:latin typeface="標楷體" pitchFamily="65" charset="-120"/>
                            <a:ea typeface="標楷體" pitchFamily="65" charset="-120"/>
                          </a:rPr>
                          <a:t>與解決問題</a:t>
                        </a:r>
                      </a:p>
                    </p:txBody>
                  </p:sp>
                  <p:sp>
                    <p:nvSpPr>
                      <p:cNvPr id="98" name="文字方塊 3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892534" y="1118480"/>
                        <a:ext cx="1476488" cy="71359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ctr"/>
                        <a:r>
                          <a:rPr lang="zh-TW" altLang="en-US" b="1">
                            <a:solidFill>
                              <a:srgbClr val="920000"/>
                            </a:solidFill>
                            <a:latin typeface="標楷體" pitchFamily="65" charset="-120"/>
                            <a:ea typeface="標楷體" pitchFamily="65" charset="-120"/>
                          </a:rPr>
                          <a:t>規劃執行</a:t>
                        </a:r>
                        <a:endParaRPr lang="en-US" altLang="zh-TW" b="1">
                          <a:solidFill>
                            <a:srgbClr val="920000"/>
                          </a:solidFill>
                          <a:latin typeface="標楷體" pitchFamily="65" charset="-120"/>
                          <a:ea typeface="標楷體" pitchFamily="65" charset="-120"/>
                        </a:endParaRPr>
                      </a:p>
                      <a:p>
                        <a:pPr algn="ctr"/>
                        <a:r>
                          <a:rPr lang="zh-TW" altLang="en-US" b="1">
                            <a:solidFill>
                              <a:srgbClr val="920000"/>
                            </a:solidFill>
                            <a:latin typeface="標楷體" pitchFamily="65" charset="-120"/>
                            <a:ea typeface="標楷體" pitchFamily="65" charset="-120"/>
                          </a:rPr>
                          <a:t>與創新應變</a:t>
                        </a:r>
                      </a:p>
                    </p:txBody>
                  </p:sp>
                  <p:sp>
                    <p:nvSpPr>
                      <p:cNvPr id="99" name="文字方塊 3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084407" y="1031414"/>
                        <a:ext cx="1476117" cy="71348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ctr"/>
                        <a:r>
                          <a:rPr lang="zh-TW" altLang="en-US" b="1" dirty="0">
                            <a:solidFill>
                              <a:srgbClr val="920000"/>
                            </a:solidFill>
                            <a:latin typeface="標楷體" pitchFamily="65" charset="-120"/>
                            <a:ea typeface="標楷體" pitchFamily="65" charset="-120"/>
                          </a:rPr>
                          <a:t>身心素質</a:t>
                        </a:r>
                        <a:endParaRPr lang="en-US" altLang="zh-TW" b="1" dirty="0">
                          <a:solidFill>
                            <a:srgbClr val="920000"/>
                          </a:solidFill>
                          <a:latin typeface="標楷體" pitchFamily="65" charset="-120"/>
                          <a:ea typeface="標楷體" pitchFamily="65" charset="-120"/>
                        </a:endParaRPr>
                      </a:p>
                      <a:p>
                        <a:pPr algn="ctr"/>
                        <a:r>
                          <a:rPr lang="zh-TW" altLang="en-US" b="1" dirty="0">
                            <a:solidFill>
                              <a:srgbClr val="920000"/>
                            </a:solidFill>
                            <a:latin typeface="標楷體" pitchFamily="65" charset="-120"/>
                            <a:ea typeface="標楷體" pitchFamily="65" charset="-120"/>
                          </a:rPr>
                          <a:t>與自我精進</a:t>
                        </a:r>
                      </a:p>
                    </p:txBody>
                  </p:sp>
                </p:grpSp>
              </p:grpSp>
              <p:grpSp>
                <p:nvGrpSpPr>
                  <p:cNvPr id="91" name="群組 31"/>
                  <p:cNvGrpSpPr>
                    <a:grpSpLocks/>
                  </p:cNvGrpSpPr>
                  <p:nvPr/>
                </p:nvGrpSpPr>
                <p:grpSpPr bwMode="auto">
                  <a:xfrm>
                    <a:off x="4211960" y="2348880"/>
                    <a:ext cx="2562963" cy="2524821"/>
                    <a:chOff x="4211960" y="2348880"/>
                    <a:chExt cx="2562963" cy="2524821"/>
                  </a:xfrm>
                </p:grpSpPr>
                <p:sp>
                  <p:nvSpPr>
                    <p:cNvPr id="92" name="文字方塊 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436094" y="2348880"/>
                      <a:ext cx="1338829" cy="6463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zh-TW" altLang="en-US" b="1">
                          <a:solidFill>
                            <a:srgbClr val="0099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符號運用</a:t>
                      </a:r>
                      <a:endParaRPr lang="en-US" altLang="zh-TW" b="1">
                        <a:solidFill>
                          <a:srgbClr val="0099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b="1">
                          <a:solidFill>
                            <a:srgbClr val="0099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與溝通表達</a:t>
                      </a:r>
                    </a:p>
                  </p:txBody>
                </p:sp>
                <p:sp>
                  <p:nvSpPr>
                    <p:cNvPr id="93" name="文字方塊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48065" y="3428639"/>
                      <a:ext cx="1338829" cy="6463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zh-TW" altLang="en-US" b="1">
                          <a:solidFill>
                            <a:srgbClr val="0099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科技資訊</a:t>
                      </a:r>
                      <a:endParaRPr lang="en-US" altLang="zh-TW" b="1">
                        <a:solidFill>
                          <a:srgbClr val="0099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b="1">
                          <a:solidFill>
                            <a:srgbClr val="0099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與媒體素養</a:t>
                      </a:r>
                    </a:p>
                  </p:txBody>
                </p:sp>
                <p:sp>
                  <p:nvSpPr>
                    <p:cNvPr id="94" name="文字方塊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11960" y="4227370"/>
                      <a:ext cx="1338829" cy="64633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zh-TW" altLang="en-US" b="1">
                          <a:solidFill>
                            <a:srgbClr val="0099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藝術涵養</a:t>
                      </a:r>
                      <a:endParaRPr lang="en-US" altLang="zh-TW" b="1">
                        <a:solidFill>
                          <a:srgbClr val="0099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b="1">
                          <a:solidFill>
                            <a:srgbClr val="0099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與美感素養</a:t>
                      </a:r>
                    </a:p>
                  </p:txBody>
                </p:sp>
              </p:grpSp>
            </p:grpSp>
            <p:grpSp>
              <p:nvGrpSpPr>
                <p:cNvPr id="86" name="群組 26"/>
                <p:cNvGrpSpPr>
                  <a:grpSpLocks/>
                </p:cNvGrpSpPr>
                <p:nvPr/>
              </p:nvGrpSpPr>
              <p:grpSpPr bwMode="auto">
                <a:xfrm>
                  <a:off x="1648907" y="2399296"/>
                  <a:ext cx="2579923" cy="2467421"/>
                  <a:chOff x="1648907" y="2399296"/>
                  <a:chExt cx="2579923" cy="2467421"/>
                </a:xfrm>
              </p:grpSpPr>
              <p:sp>
                <p:nvSpPr>
                  <p:cNvPr id="87" name="文字方塊 86"/>
                  <p:cNvSpPr txBox="1"/>
                  <p:nvPr/>
                </p:nvSpPr>
                <p:spPr>
                  <a:xfrm>
                    <a:off x="1648907" y="2399296"/>
                    <a:ext cx="1338971" cy="64664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多元文化</a:t>
                    </a:r>
                    <a:endParaRPr lang="en-US" altLang="zh-TW" b="1" dirty="0">
                      <a:solidFill>
                        <a:schemeClr val="accent1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與國際理解</a:t>
                    </a:r>
                  </a:p>
                </p:txBody>
              </p:sp>
              <p:sp>
                <p:nvSpPr>
                  <p:cNvPr id="88" name="文字方塊 87"/>
                  <p:cNvSpPr txBox="1"/>
                  <p:nvPr/>
                </p:nvSpPr>
                <p:spPr>
                  <a:xfrm>
                    <a:off x="1940018" y="3429724"/>
                    <a:ext cx="1476117" cy="71348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人際關係</a:t>
                    </a:r>
                    <a:endParaRPr lang="en-US" altLang="zh-TW" b="1" dirty="0">
                      <a:solidFill>
                        <a:schemeClr val="accent1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與團隊合作</a:t>
                    </a:r>
                  </a:p>
                </p:txBody>
              </p:sp>
              <p:sp>
                <p:nvSpPr>
                  <p:cNvPr id="89" name="文字方塊 88"/>
                  <p:cNvSpPr txBox="1"/>
                  <p:nvPr/>
                </p:nvSpPr>
                <p:spPr>
                  <a:xfrm>
                    <a:off x="2889861" y="4220071"/>
                    <a:ext cx="1338969" cy="64664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道德實踐</a:t>
                    </a:r>
                    <a:endParaRPr lang="en-US" altLang="zh-TW" b="1" dirty="0">
                      <a:solidFill>
                        <a:schemeClr val="accent1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與公民意識</a:t>
                    </a:r>
                  </a:p>
                </p:txBody>
              </p:sp>
            </p:grpSp>
          </p:grpSp>
          <p:sp>
            <p:nvSpPr>
              <p:cNvPr id="82" name="弧形箭號 (下彎) 22"/>
              <p:cNvSpPr/>
              <p:nvPr/>
            </p:nvSpPr>
            <p:spPr>
              <a:xfrm>
                <a:off x="1759812" y="188640"/>
                <a:ext cx="5260459" cy="1278260"/>
              </a:xfrm>
              <a:prstGeom prst="curvedDownArrow">
                <a:avLst>
                  <a:gd name="adj1" fmla="val 0"/>
                  <a:gd name="adj2" fmla="val 33077"/>
                  <a:gd name="adj3" fmla="val 17369"/>
                </a:avLst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弧形箭號 (下彎) 23"/>
              <p:cNvSpPr/>
              <p:nvPr/>
            </p:nvSpPr>
            <p:spPr>
              <a:xfrm rot="7476407">
                <a:off x="4088098" y="3848392"/>
                <a:ext cx="4836706" cy="1212950"/>
              </a:xfrm>
              <a:prstGeom prst="curvedDownArrow">
                <a:avLst>
                  <a:gd name="adj1" fmla="val 0"/>
                  <a:gd name="adj2" fmla="val 31048"/>
                  <a:gd name="adj3" fmla="val 17369"/>
                </a:avLst>
              </a:prstGeom>
              <a:solidFill>
                <a:srgbClr val="009900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>
                  <a:solidFill>
                    <a:srgbClr val="009900"/>
                  </a:solidFill>
                </a:endParaRPr>
              </a:p>
            </p:txBody>
          </p:sp>
          <p:sp>
            <p:nvSpPr>
              <p:cNvPr id="84" name="弧形箭號 (下彎) 24"/>
              <p:cNvSpPr/>
              <p:nvPr/>
            </p:nvSpPr>
            <p:spPr>
              <a:xfrm rot="14037780">
                <a:off x="-472814" y="4006880"/>
                <a:ext cx="4906803" cy="936404"/>
              </a:xfrm>
              <a:prstGeom prst="curvedDownArrow">
                <a:avLst>
                  <a:gd name="adj1" fmla="val 0"/>
                  <a:gd name="adj2" fmla="val 37111"/>
                  <a:gd name="adj3" fmla="val 2716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0" name="文字方塊 69"/>
            <p:cNvSpPr txBox="1"/>
            <p:nvPr/>
          </p:nvSpPr>
          <p:spPr>
            <a:xfrm>
              <a:off x="3210163" y="262242"/>
              <a:ext cx="1837228" cy="4756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200" b="1" dirty="0">
                  <a:solidFill>
                    <a:schemeClr val="accent5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　活　情　境</a:t>
              </a:r>
            </a:p>
          </p:txBody>
        </p:sp>
        <p:grpSp>
          <p:nvGrpSpPr>
            <p:cNvPr id="71" name="群組 11"/>
            <p:cNvGrpSpPr>
              <a:grpSpLocks/>
            </p:cNvGrpSpPr>
            <p:nvPr/>
          </p:nvGrpSpPr>
          <p:grpSpPr bwMode="auto">
            <a:xfrm>
              <a:off x="6193438" y="3781785"/>
              <a:ext cx="1068640" cy="1446254"/>
              <a:chOff x="6193438" y="3781785"/>
              <a:chExt cx="1068640" cy="1446254"/>
            </a:xfrm>
          </p:grpSpPr>
          <p:sp>
            <p:nvSpPr>
              <p:cNvPr id="77" name="文字方塊 17"/>
              <p:cNvSpPr txBox="1">
                <a:spLocks noChangeArrowheads="1"/>
              </p:cNvSpPr>
              <p:nvPr/>
            </p:nvSpPr>
            <p:spPr bwMode="auto">
              <a:xfrm>
                <a:off x="6795284" y="3781785"/>
                <a:ext cx="46679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>
                    <a:solidFill>
                      <a:srgbClr val="336600"/>
                    </a:solidFill>
                    <a:latin typeface="標楷體" pitchFamily="65" charset="-120"/>
                    <a:ea typeface="標楷體" pitchFamily="65" charset="-120"/>
                  </a:rPr>
                  <a:t>生</a:t>
                </a:r>
              </a:p>
            </p:txBody>
          </p:sp>
          <p:sp>
            <p:nvSpPr>
              <p:cNvPr id="78" name="文字方塊 18"/>
              <p:cNvSpPr txBox="1">
                <a:spLocks noChangeArrowheads="1"/>
              </p:cNvSpPr>
              <p:nvPr/>
            </p:nvSpPr>
            <p:spPr bwMode="auto">
              <a:xfrm>
                <a:off x="6670343" y="4159246"/>
                <a:ext cx="46679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>
                    <a:solidFill>
                      <a:srgbClr val="336600"/>
                    </a:solidFill>
                    <a:latin typeface="標楷體" pitchFamily="65" charset="-120"/>
                    <a:ea typeface="標楷體" pitchFamily="65" charset="-120"/>
                  </a:rPr>
                  <a:t>活</a:t>
                </a:r>
              </a:p>
            </p:txBody>
          </p:sp>
          <p:sp>
            <p:nvSpPr>
              <p:cNvPr id="79" name="文字方塊 19"/>
              <p:cNvSpPr txBox="1">
                <a:spLocks noChangeArrowheads="1"/>
              </p:cNvSpPr>
              <p:nvPr/>
            </p:nvSpPr>
            <p:spPr bwMode="auto">
              <a:xfrm>
                <a:off x="6481470" y="4510281"/>
                <a:ext cx="46679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>
                    <a:solidFill>
                      <a:srgbClr val="336600"/>
                    </a:solidFill>
                    <a:latin typeface="標楷體" pitchFamily="65" charset="-120"/>
                    <a:ea typeface="標楷體" pitchFamily="65" charset="-120"/>
                  </a:rPr>
                  <a:t>情</a:t>
                </a:r>
              </a:p>
            </p:txBody>
          </p:sp>
          <p:sp>
            <p:nvSpPr>
              <p:cNvPr id="80" name="文字方塊 20"/>
              <p:cNvSpPr txBox="1">
                <a:spLocks noChangeArrowheads="1"/>
              </p:cNvSpPr>
              <p:nvPr/>
            </p:nvSpPr>
            <p:spPr bwMode="auto">
              <a:xfrm>
                <a:off x="6193438" y="4797152"/>
                <a:ext cx="46679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>
                    <a:solidFill>
                      <a:srgbClr val="336600"/>
                    </a:solidFill>
                    <a:latin typeface="標楷體" pitchFamily="65" charset="-120"/>
                    <a:ea typeface="標楷體" pitchFamily="65" charset="-120"/>
                  </a:rPr>
                  <a:t>境</a:t>
                </a:r>
              </a:p>
            </p:txBody>
          </p:sp>
        </p:grpSp>
        <p:grpSp>
          <p:nvGrpSpPr>
            <p:cNvPr id="72" name="群組 12"/>
            <p:cNvGrpSpPr>
              <a:grpSpLocks/>
            </p:cNvGrpSpPr>
            <p:nvPr/>
          </p:nvGrpSpPr>
          <p:grpSpPr bwMode="auto">
            <a:xfrm>
              <a:off x="1258593" y="3754317"/>
              <a:ext cx="1057147" cy="1519725"/>
              <a:chOff x="1258593" y="3754317"/>
              <a:chExt cx="1057147" cy="1519725"/>
            </a:xfrm>
          </p:grpSpPr>
          <p:sp>
            <p:nvSpPr>
              <p:cNvPr id="73" name="文字方塊 13"/>
              <p:cNvSpPr txBox="1">
                <a:spLocks noChangeArrowheads="1"/>
              </p:cNvSpPr>
              <p:nvPr/>
            </p:nvSpPr>
            <p:spPr bwMode="auto">
              <a:xfrm>
                <a:off x="1385236" y="4113736"/>
                <a:ext cx="514790" cy="475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>
                    <a:solidFill>
                      <a:srgbClr val="FF9900"/>
                    </a:solidFill>
                    <a:latin typeface="標楷體" pitchFamily="65" charset="-120"/>
                    <a:ea typeface="標楷體" pitchFamily="65" charset="-120"/>
                  </a:rPr>
                  <a:t>活</a:t>
                </a:r>
              </a:p>
            </p:txBody>
          </p:sp>
          <p:sp>
            <p:nvSpPr>
              <p:cNvPr id="74" name="文字方塊 14"/>
              <p:cNvSpPr txBox="1">
                <a:spLocks noChangeArrowheads="1"/>
              </p:cNvSpPr>
              <p:nvPr/>
            </p:nvSpPr>
            <p:spPr bwMode="auto">
              <a:xfrm>
                <a:off x="1258593" y="3754317"/>
                <a:ext cx="514790" cy="475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>
                    <a:solidFill>
                      <a:srgbClr val="FF9900"/>
                    </a:solidFill>
                    <a:latin typeface="標楷體" pitchFamily="65" charset="-120"/>
                    <a:ea typeface="標楷體" pitchFamily="65" charset="-120"/>
                  </a:rPr>
                  <a:t>生</a:t>
                </a:r>
              </a:p>
            </p:txBody>
          </p:sp>
          <p:sp>
            <p:nvSpPr>
              <p:cNvPr id="75" name="文字方塊 15"/>
              <p:cNvSpPr txBox="1">
                <a:spLocks noChangeArrowheads="1"/>
              </p:cNvSpPr>
              <p:nvPr/>
            </p:nvSpPr>
            <p:spPr bwMode="auto">
              <a:xfrm>
                <a:off x="1584926" y="4437111"/>
                <a:ext cx="514790" cy="475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>
                    <a:solidFill>
                      <a:srgbClr val="FF9900"/>
                    </a:solidFill>
                    <a:latin typeface="標楷體" pitchFamily="65" charset="-120"/>
                    <a:ea typeface="標楷體" pitchFamily="65" charset="-120"/>
                  </a:rPr>
                  <a:t>情</a:t>
                </a:r>
              </a:p>
            </p:txBody>
          </p:sp>
          <p:sp>
            <p:nvSpPr>
              <p:cNvPr id="76" name="文字方塊 16"/>
              <p:cNvSpPr txBox="1">
                <a:spLocks noChangeArrowheads="1"/>
              </p:cNvSpPr>
              <p:nvPr/>
            </p:nvSpPr>
            <p:spPr bwMode="auto">
              <a:xfrm>
                <a:off x="1800950" y="4798313"/>
                <a:ext cx="514790" cy="4757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TW" altLang="en-US" sz="2200" b="1">
                    <a:solidFill>
                      <a:srgbClr val="FF9900"/>
                    </a:solidFill>
                    <a:latin typeface="標楷體" pitchFamily="65" charset="-120"/>
                    <a:ea typeface="標楷體" pitchFamily="65" charset="-120"/>
                  </a:rPr>
                  <a:t>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8759444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09" name="Shape 504"/>
          <p:cNvGrpSpPr>
            <a:grpSpLocks/>
          </p:cNvGrpSpPr>
          <p:nvPr/>
        </p:nvGrpSpPr>
        <p:grpSpPr bwMode="auto">
          <a:xfrm>
            <a:off x="1619250" y="1196975"/>
            <a:ext cx="6437313" cy="5661025"/>
            <a:chOff x="1182287" y="91796"/>
            <a:chExt cx="6225899" cy="4735284"/>
          </a:xfrm>
        </p:grpSpPr>
        <p:sp>
          <p:nvSpPr>
            <p:cNvPr id="247815" name="Shape 505"/>
            <p:cNvSpPr>
              <a:spLocks noChangeArrowheads="1"/>
            </p:cNvSpPr>
            <p:nvPr/>
          </p:nvSpPr>
          <p:spPr bwMode="auto">
            <a:xfrm>
              <a:off x="1809110" y="197331"/>
              <a:ext cx="5096999" cy="1360200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7816" name="Shape 506"/>
            <p:cNvSpPr>
              <a:spLocks noChangeArrowheads="1"/>
            </p:cNvSpPr>
            <p:nvPr/>
          </p:nvSpPr>
          <p:spPr bwMode="auto">
            <a:xfrm>
              <a:off x="3735314" y="3527687"/>
              <a:ext cx="759000" cy="4857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A793BF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7817" name="Shape 507"/>
            <p:cNvSpPr>
              <a:spLocks noChangeArrowheads="1"/>
            </p:cNvSpPr>
            <p:nvPr/>
          </p:nvSpPr>
          <p:spPr bwMode="auto">
            <a:xfrm>
              <a:off x="2293273" y="3916280"/>
              <a:ext cx="3643200" cy="91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7818" name="Shape 508"/>
            <p:cNvSpPr txBox="1">
              <a:spLocks noChangeArrowheads="1"/>
            </p:cNvSpPr>
            <p:nvPr/>
          </p:nvSpPr>
          <p:spPr bwMode="auto">
            <a:xfrm>
              <a:off x="2293273" y="3916280"/>
              <a:ext cx="3643200" cy="91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56025" tIns="256025" rIns="256025" bIns="256025" anchor="ctr"/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en-US" sz="3600" b="1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終身學習者</a:t>
              </a:r>
            </a:p>
          </p:txBody>
        </p:sp>
        <p:sp>
          <p:nvSpPr>
            <p:cNvPr id="247819" name="Shape 509"/>
            <p:cNvSpPr>
              <a:spLocks noChangeArrowheads="1"/>
            </p:cNvSpPr>
            <p:nvPr/>
          </p:nvSpPr>
          <p:spPr bwMode="auto">
            <a:xfrm>
              <a:off x="3440982" y="1497258"/>
              <a:ext cx="1753800" cy="1743000"/>
            </a:xfrm>
            <a:prstGeom prst="ellipse">
              <a:avLst/>
            </a:prstGeom>
            <a:solidFill>
              <a:srgbClr val="BF504D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7820" name="Shape 510"/>
            <p:cNvSpPr txBox="1">
              <a:spLocks noChangeArrowheads="1"/>
            </p:cNvSpPr>
            <p:nvPr/>
          </p:nvSpPr>
          <p:spPr bwMode="auto">
            <a:xfrm>
              <a:off x="3697839" y="1752530"/>
              <a:ext cx="1240200" cy="123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en-US" sz="3600" b="1" dirty="0" err="1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社會參與</a:t>
              </a:r>
              <a:endParaRPr lang="en-US" sz="3600" b="1" dirty="0" smtClea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endParaRPr>
            </a:p>
            <a:p>
              <a:pPr algn="ctr">
                <a:lnSpc>
                  <a:spcPct val="90000"/>
                </a:lnSpc>
                <a:buSzPct val="25000"/>
              </a:pPr>
              <a:r>
                <a:rPr lang="zh-TW" altLang="en-US" sz="3600" b="1" dirty="0" smtClean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共</a:t>
              </a:r>
              <a:r>
                <a:rPr lang="zh-TW" altLang="en-US" sz="3600" b="1" dirty="0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好</a:t>
              </a:r>
              <a:endParaRPr lang="en-US" sz="36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endParaRPr>
            </a:p>
          </p:txBody>
        </p:sp>
        <p:sp>
          <p:nvSpPr>
            <p:cNvPr id="247821" name="Shape 511"/>
            <p:cNvSpPr>
              <a:spLocks noChangeArrowheads="1"/>
            </p:cNvSpPr>
            <p:nvPr/>
          </p:nvSpPr>
          <p:spPr bwMode="auto">
            <a:xfrm>
              <a:off x="2340817" y="354578"/>
              <a:ext cx="1878300" cy="164820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7822" name="Shape 512"/>
            <p:cNvSpPr txBox="1">
              <a:spLocks noChangeArrowheads="1"/>
            </p:cNvSpPr>
            <p:nvPr/>
          </p:nvSpPr>
          <p:spPr bwMode="auto">
            <a:xfrm>
              <a:off x="2615877" y="595954"/>
              <a:ext cx="1328099" cy="116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3175" tIns="43175" rIns="43175" bIns="43175" anchor="ctr"/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en-US" sz="3400" b="1"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溝通互動</a:t>
              </a:r>
            </a:p>
          </p:txBody>
        </p:sp>
        <p:sp>
          <p:nvSpPr>
            <p:cNvPr id="247823" name="Shape 513"/>
            <p:cNvSpPr>
              <a:spLocks noChangeArrowheads="1"/>
            </p:cNvSpPr>
            <p:nvPr/>
          </p:nvSpPr>
          <p:spPr bwMode="auto">
            <a:xfrm>
              <a:off x="3901921" y="141701"/>
              <a:ext cx="1857000" cy="1697100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7824" name="Shape 514"/>
            <p:cNvSpPr txBox="1">
              <a:spLocks noChangeArrowheads="1"/>
            </p:cNvSpPr>
            <p:nvPr/>
          </p:nvSpPr>
          <p:spPr bwMode="auto">
            <a:xfrm>
              <a:off x="4173875" y="390250"/>
              <a:ext cx="1313100" cy="12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3175" tIns="43175" rIns="43175" bIns="43175" anchor="ctr"/>
            <a:lstStyle/>
            <a:p>
              <a:pPr algn="ctr">
                <a:lnSpc>
                  <a:spcPct val="90000"/>
                </a:lnSpc>
                <a:buSzPct val="25000"/>
              </a:pPr>
              <a:r>
                <a:rPr lang="en-US" sz="3400" b="1">
                  <a:solidFill>
                    <a:srgbClr val="FFFFFF"/>
                  </a:solidFill>
                  <a:latin typeface="標楷體" pitchFamily="65" charset="-120"/>
                  <a:ea typeface="標楷體" pitchFamily="65" charset="-120"/>
                  <a:cs typeface="Arial" charset="0"/>
                  <a:sym typeface="Arial" charset="0"/>
                </a:rPr>
                <a:t>自主行動</a:t>
              </a:r>
            </a:p>
          </p:txBody>
        </p:sp>
        <p:sp>
          <p:nvSpPr>
            <p:cNvPr id="247825" name="Shape 515"/>
            <p:cNvSpPr>
              <a:spLocks noChangeArrowheads="1"/>
            </p:cNvSpPr>
            <p:nvPr/>
          </p:nvSpPr>
          <p:spPr bwMode="auto">
            <a:xfrm>
              <a:off x="1182287" y="91796"/>
              <a:ext cx="6225899" cy="3105299"/>
            </a:xfrm>
            <a:custGeom>
              <a:avLst/>
              <a:gdLst>
                <a:gd name="T0" fmla="*/ 0 w 120000"/>
                <a:gd name="T1" fmla="*/ 0 h 120000"/>
                <a:gd name="T2" fmla="*/ 120000 w 120000"/>
                <a:gd name="T3" fmla="*/ 120000 h 120000"/>
              </a:gdLst>
              <a:ahLst/>
              <a:cxnLst/>
              <a:rect l="T0" t="T1" r="T2" b="T3"/>
              <a:pathLst>
                <a:path w="120000" h="120000" extrusionOk="0">
                  <a:moveTo>
                    <a:pt x="583" y="34175"/>
                  </a:moveTo>
                  <a:cubicBezTo>
                    <a:pt x="-2678" y="22567"/>
                    <a:pt x="7879" y="11072"/>
                    <a:pt x="27614" y="4745"/>
                  </a:cubicBezTo>
                  <a:cubicBezTo>
                    <a:pt x="47350" y="-1581"/>
                    <a:pt x="72649" y="-1581"/>
                    <a:pt x="92385" y="4745"/>
                  </a:cubicBezTo>
                  <a:cubicBezTo>
                    <a:pt x="112120" y="11072"/>
                    <a:pt x="122678" y="22567"/>
                    <a:pt x="119416" y="34175"/>
                  </a:cubicBezTo>
                  <a:lnTo>
                    <a:pt x="74854" y="113543"/>
                  </a:lnTo>
                  <a:cubicBezTo>
                    <a:pt x="73813" y="117246"/>
                    <a:pt x="67477" y="120000"/>
                    <a:pt x="60000" y="120000"/>
                  </a:cubicBezTo>
                  <a:cubicBezTo>
                    <a:pt x="52522" y="120000"/>
                    <a:pt x="46186" y="117246"/>
                    <a:pt x="45145" y="113543"/>
                  </a:cubicBezTo>
                  <a:close/>
                  <a:moveTo>
                    <a:pt x="3279" y="30000"/>
                  </a:moveTo>
                  <a:cubicBezTo>
                    <a:pt x="3279" y="43254"/>
                    <a:pt x="28674" y="53999"/>
                    <a:pt x="60000" y="53999"/>
                  </a:cubicBezTo>
                  <a:cubicBezTo>
                    <a:pt x="91325" y="53999"/>
                    <a:pt x="116720" y="43254"/>
                    <a:pt x="116720" y="29999"/>
                  </a:cubicBezTo>
                  <a:cubicBezTo>
                    <a:pt x="116720" y="16745"/>
                    <a:pt x="91325" y="5999"/>
                    <a:pt x="60000" y="5999"/>
                  </a:cubicBezTo>
                  <a:cubicBezTo>
                    <a:pt x="28674" y="5999"/>
                    <a:pt x="3279" y="16745"/>
                    <a:pt x="3279" y="29999"/>
                  </a:cubicBezTo>
                  <a:close/>
                </a:path>
              </a:pathLst>
            </a:custGeom>
            <a:noFill/>
            <a:ln w="9525">
              <a:solidFill>
                <a:srgbClr val="BF504D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endParaRPr lang="zh-TW" altLang="en-US" b="1"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247810" name="Shape 517"/>
          <p:cNvSpPr txBox="1">
            <a:spLocks noChangeArrowheads="1"/>
          </p:cNvSpPr>
          <p:nvPr/>
        </p:nvSpPr>
        <p:spPr bwMode="auto">
          <a:xfrm>
            <a:off x="6572250" y="2714625"/>
            <a:ext cx="1643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學習意願</a:t>
            </a:r>
          </a:p>
        </p:txBody>
      </p:sp>
      <p:sp>
        <p:nvSpPr>
          <p:cNvPr id="247811" name="Shape 518"/>
          <p:cNvSpPr txBox="1">
            <a:spLocks noChangeArrowheads="1"/>
          </p:cNvSpPr>
          <p:nvPr/>
        </p:nvSpPr>
        <p:spPr bwMode="auto">
          <a:xfrm>
            <a:off x="1143000" y="3071813"/>
            <a:ext cx="1643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學習方法</a:t>
            </a:r>
          </a:p>
        </p:txBody>
      </p:sp>
      <p:sp>
        <p:nvSpPr>
          <p:cNvPr id="247812" name="Shape 519"/>
          <p:cNvSpPr txBox="1">
            <a:spLocks noChangeArrowheads="1"/>
          </p:cNvSpPr>
          <p:nvPr/>
        </p:nvSpPr>
        <p:spPr bwMode="auto">
          <a:xfrm>
            <a:off x="5572125" y="4286250"/>
            <a:ext cx="1643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sz="24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活用學習</a:t>
            </a:r>
          </a:p>
        </p:txBody>
      </p:sp>
      <p:sp>
        <p:nvSpPr>
          <p:cNvPr id="247813" name="Shape 494"/>
          <p:cNvSpPr txBox="1">
            <a:spLocks noChangeArrowheads="1"/>
          </p:cNvSpPr>
          <p:nvPr/>
        </p:nvSpPr>
        <p:spPr bwMode="auto">
          <a:xfrm>
            <a:off x="457200" y="28575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SzPct val="25000"/>
            </a:pPr>
            <a:r>
              <a:rPr lang="zh-TW" altLang="en-US" sz="37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課程發展主軸－－核心素養</a:t>
            </a:r>
            <a:endParaRPr lang="en-US" sz="3700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7814" name="投影片編號版面配置區 2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400E7E2-9925-4A8E-94F6-325E10110BF3}" type="slidenum">
              <a:rPr lang="zh-TW" altLang="en-US" smtClean="0">
                <a:latin typeface="標楷體" pitchFamily="65" charset="-120"/>
                <a:ea typeface="標楷體" pitchFamily="65" charset="-120"/>
              </a:rPr>
              <a:pPr/>
              <a:t>14</a:t>
            </a:fld>
            <a:endParaRPr lang="en-US" altLang="zh-TW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8253703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Shape 558"/>
          <p:cNvSpPr>
            <a:spLocks noGrp="1"/>
          </p:cNvSpPr>
          <p:nvPr>
            <p:ph type="title"/>
          </p:nvPr>
        </p:nvSpPr>
        <p:spPr bwMode="auto">
          <a:xfrm>
            <a:off x="461449" y="-99392"/>
            <a:ext cx="8520112" cy="7635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SzPct val="25000"/>
            </a:pPr>
            <a:r>
              <a:rPr lang="en-US" sz="3600" b="1" dirty="0" err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課程架構</a:t>
            </a:r>
            <a:r>
              <a:rPr lang="en-US" altLang="zh-TW" sz="36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--</a:t>
            </a:r>
            <a:r>
              <a:rPr lang="en-US" sz="3600" b="1" dirty="0" err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各學習階段課程類型</a:t>
            </a:r>
            <a:endParaRPr lang="en-US" sz="36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Arial" charset="0"/>
              <a:sym typeface="Arial" charset="0"/>
            </a:endParaRPr>
          </a:p>
        </p:txBody>
      </p:sp>
      <p:sp>
        <p:nvSpPr>
          <p:cNvPr id="256002" name="投影片編號版面配置區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6EB9E4-5A66-4725-A067-20409C3E19A4}" type="slidenum">
              <a:rPr lang="en-US" altLang="zh-TW" smtClean="0">
                <a:latin typeface="標楷體" pitchFamily="65" charset="-120"/>
                <a:ea typeface="標楷體" pitchFamily="65" charset="-120"/>
                <a:cs typeface="Calibri" pitchFamily="34" charset="0"/>
              </a:rPr>
              <a:pPr/>
              <a:t>15</a:t>
            </a:fld>
            <a:endParaRPr lang="en-US" altLang="zh-TW">
              <a:latin typeface="標楷體" pitchFamily="65" charset="-120"/>
              <a:ea typeface="標楷體" pitchFamily="65" charset="-120"/>
              <a:cs typeface="Calibri" pitchFamily="34" charset="0"/>
            </a:endParaRPr>
          </a:p>
        </p:txBody>
      </p:sp>
      <p:pic>
        <p:nvPicPr>
          <p:cNvPr id="256003" name="Shape 560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81075"/>
            <a:ext cx="811212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3811161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Shape 566"/>
          <p:cNvSpPr>
            <a:spLocks noGrp="1"/>
          </p:cNvSpPr>
          <p:nvPr>
            <p:ph type="title"/>
          </p:nvPr>
        </p:nvSpPr>
        <p:spPr bwMode="auto">
          <a:xfrm>
            <a:off x="900113" y="260350"/>
            <a:ext cx="7467600" cy="1008063"/>
          </a:xfrm>
        </p:spPr>
        <p:txBody>
          <a:bodyPr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buSzPct val="25000"/>
            </a:pPr>
            <a:r>
              <a:rPr lang="en-US" sz="3600" b="1" cap="none" dirty="0" err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課程之連貫統整與多元適性</a:t>
            </a:r>
            <a:endParaRPr lang="en-US" sz="3600" b="1" cap="none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Arial" charset="0"/>
              <a:sym typeface="Arial" charset="0"/>
            </a:endParaRPr>
          </a:p>
        </p:txBody>
      </p:sp>
      <p:pic>
        <p:nvPicPr>
          <p:cNvPr id="258050" name="Shape 567"/>
          <p:cNvPicPr preferRelativeResize="0">
            <a:picLocks noGrp="1"/>
          </p:cNvPicPr>
          <p:nvPr>
            <p:ph sz="quarter" idx="1"/>
          </p:nvPr>
        </p:nvPicPr>
        <p:blipFill>
          <a:blip r:embed="rId3" cstate="print"/>
          <a:srcRect l="-243" r="2"/>
          <a:stretch>
            <a:fillRect/>
          </a:stretch>
        </p:blipFill>
        <p:spPr>
          <a:xfrm>
            <a:off x="741363" y="1169988"/>
            <a:ext cx="7402512" cy="5259387"/>
          </a:xfrm>
        </p:spPr>
      </p:pic>
      <p:sp>
        <p:nvSpPr>
          <p:cNvPr id="258051" name="投影片編號版面配置區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E29AA9C-B573-4257-B603-787B55E8898B}" type="slidenum">
              <a:rPr lang="zh-TW" altLang="en-US" smtClean="0">
                <a:latin typeface="標楷體" pitchFamily="65" charset="-120"/>
                <a:ea typeface="標楷體" pitchFamily="65" charset="-120"/>
              </a:rPr>
              <a:pPr/>
              <a:t>16</a:t>
            </a:fld>
            <a:endParaRPr lang="en-US" altLang="zh-TW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167828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Shape 573"/>
          <p:cNvSpPr txBox="1">
            <a:spLocks noChangeArrowheads="1"/>
          </p:cNvSpPr>
          <p:nvPr/>
        </p:nvSpPr>
        <p:spPr bwMode="auto">
          <a:xfrm>
            <a:off x="587375" y="100013"/>
            <a:ext cx="8180388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zh-TW" altLang="en-US" sz="36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國民中學及國民小學</a:t>
            </a:r>
            <a:r>
              <a:rPr lang="en-US" sz="3600" b="1" dirty="0" err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課程</a:t>
            </a:r>
            <a:r>
              <a:rPr lang="en-US" sz="3600" b="1" dirty="0" err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Arial" charset="0"/>
              </a:rPr>
              <a:t>規劃</a:t>
            </a:r>
            <a:endParaRPr lang="en-US" sz="36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  <a:cs typeface="Arial" charset="0"/>
            </a:endParaRPr>
          </a:p>
        </p:txBody>
      </p:sp>
      <p:sp>
        <p:nvSpPr>
          <p:cNvPr id="260098" name="投影片編號版面配置區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03433DAC-2CDF-4276-8F07-1150CE3CD796}" type="slidenum">
              <a:rPr lang="zh-TW" altLang="en-US" smtClean="0">
                <a:latin typeface="Arial" charset="0"/>
                <a:ea typeface="新細明體" charset="-120"/>
              </a:rPr>
              <a:pPr/>
              <a:t>17</a:t>
            </a:fld>
            <a:endParaRPr lang="en-US" altLang="zh-TW">
              <a:latin typeface="Arial" charset="0"/>
              <a:ea typeface="新細明體" charset="-120"/>
            </a:endParaRPr>
          </a:p>
        </p:txBody>
      </p:sp>
      <p:grpSp>
        <p:nvGrpSpPr>
          <p:cNvPr id="260099" name="群組 2"/>
          <p:cNvGrpSpPr>
            <a:grpSpLocks/>
          </p:cNvGrpSpPr>
          <p:nvPr/>
        </p:nvGrpSpPr>
        <p:grpSpPr bwMode="auto">
          <a:xfrm>
            <a:off x="0" y="765175"/>
            <a:ext cx="9144000" cy="6092825"/>
            <a:chOff x="611560" y="764704"/>
            <a:chExt cx="7500990" cy="6021300"/>
          </a:xfrm>
        </p:grpSpPr>
        <p:pic>
          <p:nvPicPr>
            <p:cNvPr id="260100" name="Shape 574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t="754"/>
            <a:stretch>
              <a:fillRect/>
            </a:stretch>
          </p:blipFill>
          <p:spPr bwMode="auto">
            <a:xfrm>
              <a:off x="611560" y="764704"/>
              <a:ext cx="7500990" cy="602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矩形 1"/>
            <p:cNvSpPr/>
            <p:nvPr/>
          </p:nvSpPr>
          <p:spPr>
            <a:xfrm>
              <a:off x="2915634" y="2529676"/>
              <a:ext cx="1223895" cy="1763403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1600" dirty="0">
                  <a:solidFill>
                    <a:srgbClr val="92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生活課程</a:t>
              </a:r>
              <a:endParaRPr lang="en-US" altLang="zh-TW" sz="1600" dirty="0">
                <a:solidFill>
                  <a:srgbClr val="92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altLang="zh-TW" sz="1600" dirty="0">
                  <a:solidFill>
                    <a:srgbClr val="92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(6)</a:t>
              </a:r>
              <a:endParaRPr lang="zh-TW" altLang="en-US" sz="1600" dirty="0">
                <a:solidFill>
                  <a:srgbClr val="92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308304" y="863600"/>
            <a:ext cx="1584176" cy="5805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71481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Shape 596"/>
          <p:cNvSpPr>
            <a:spLocks noGrp="1"/>
          </p:cNvSpPr>
          <p:nvPr>
            <p:ph type="title"/>
          </p:nvPr>
        </p:nvSpPr>
        <p:spPr bwMode="auto">
          <a:xfrm>
            <a:off x="323528" y="-99392"/>
            <a:ext cx="8521700" cy="857250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</a:pPr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校訂（</a:t>
            </a:r>
            <a:r>
              <a:rPr lang="en-US" sz="4000" b="1" dirty="0" err="1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彈性學習</a:t>
            </a:r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）課程類型</a:t>
            </a:r>
            <a:r>
              <a:rPr lang="en-US" altLang="zh-TW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/>
            </a:r>
            <a:br>
              <a:rPr lang="en-US" altLang="zh-TW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</a:br>
            <a:r>
              <a:rPr lang="en-US" altLang="zh-TW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/>
            </a:r>
            <a:br>
              <a:rPr lang="en-US" altLang="zh-TW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</a:br>
            <a:endParaRPr lang="en-US" sz="40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Arial" charset="0"/>
              <a:sym typeface="Arial" charset="0"/>
            </a:endParaRPr>
          </a:p>
        </p:txBody>
      </p:sp>
      <p:sp>
        <p:nvSpPr>
          <p:cNvPr id="267267" name="投影片編號版面配置區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E06DAD-CA6B-445A-B5F9-5453FB01A64A}" type="slidenum">
              <a:rPr lang="en-US" altLang="zh-TW" smtClean="0">
                <a:latin typeface="標楷體" pitchFamily="65" charset="-120"/>
                <a:ea typeface="標楷體" pitchFamily="65" charset="-120"/>
                <a:cs typeface="Calibri" pitchFamily="34" charset="0"/>
              </a:rPr>
              <a:pPr/>
              <a:t>18</a:t>
            </a:fld>
            <a:endParaRPr lang="en-US" altLang="zh-TW">
              <a:latin typeface="標楷體" pitchFamily="65" charset="-120"/>
              <a:ea typeface="標楷體" pitchFamily="65" charset="-120"/>
              <a:cs typeface="Calibri" pitchFamily="34" charset="0"/>
            </a:endParaRPr>
          </a:p>
        </p:txBody>
      </p:sp>
      <p:pic>
        <p:nvPicPr>
          <p:cNvPr id="267268" name="Shape 597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2641" t="25642" r="2309" b="26724"/>
          <a:stretch>
            <a:fillRect/>
          </a:stretch>
        </p:blipFill>
        <p:spPr bwMode="auto">
          <a:xfrm>
            <a:off x="209550" y="1489076"/>
            <a:ext cx="7862888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30475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Shape 847"/>
          <p:cNvSpPr>
            <a:spLocks noGrp="1"/>
          </p:cNvSpPr>
          <p:nvPr>
            <p:ph type="title"/>
          </p:nvPr>
        </p:nvSpPr>
        <p:spPr bwMode="auto">
          <a:xfrm>
            <a:off x="457200" y="75938"/>
            <a:ext cx="8229600" cy="849312"/>
          </a:xfrm>
        </p:spPr>
        <p:txBody>
          <a:bodyPr wrap="square" lIns="91425" tIns="45700" rIns="91425" bIns="4570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buSzPct val="25000"/>
            </a:pPr>
            <a:r>
              <a:rPr lang="en-US" sz="4400" b="1" cap="none" dirty="0" err="1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校訂</a:t>
            </a:r>
            <a:r>
              <a:rPr lang="en-US" sz="4400" b="1" cap="none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(</a:t>
            </a:r>
            <a:r>
              <a:rPr lang="zh-TW" altLang="en-US" sz="4400" b="1" cap="none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彈性學習</a:t>
            </a:r>
            <a:r>
              <a:rPr lang="en-US" altLang="zh-TW" sz="4400" b="1" cap="none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)</a:t>
            </a:r>
            <a:r>
              <a:rPr lang="en-US" sz="4400" b="1" cap="none" dirty="0" err="1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課程</a:t>
            </a:r>
            <a:r>
              <a:rPr lang="en-US" sz="4800" b="1" cap="none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/>
            </a:r>
            <a:br>
              <a:rPr lang="en-US" sz="4800" b="1" cap="none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</a:br>
            <a:r>
              <a:rPr lang="en-US" sz="2800" b="1" cap="none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（</a:t>
            </a:r>
            <a:r>
              <a:rPr lang="en-US" sz="2800" b="1" cap="none" dirty="0" err="1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我們可以滿足孩子更大的學習需求</a:t>
            </a:r>
            <a:r>
              <a:rPr lang="en-US" sz="2800" b="1" cap="none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）</a:t>
            </a:r>
          </a:p>
        </p:txBody>
      </p:sp>
      <p:sp>
        <p:nvSpPr>
          <p:cNvPr id="312322" name="投影片編號版面配置區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6A20B555-821C-4632-BEBD-4EF9E367C72A}" type="slidenum">
              <a:rPr lang="zh-TW" altLang="en-US" smtClean="0">
                <a:latin typeface="標楷體" pitchFamily="65" charset="-120"/>
                <a:ea typeface="標楷體" pitchFamily="65" charset="-120"/>
              </a:rPr>
              <a:pPr/>
              <a:t>19</a:t>
            </a:fld>
            <a:endParaRPr lang="en-US" altLang="zh-TW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2323" name="Shape 850"/>
          <p:cNvPicPr preferRelativeResize="0">
            <a:picLocks noChangeAspect="1" noChangeArrowheads="1"/>
          </p:cNvPicPr>
          <p:nvPr/>
        </p:nvPicPr>
        <p:blipFill rotWithShape="1">
          <a:blip r:embed="rId3" cstate="print"/>
          <a:srcRect l="1182" t="2132" r="727" b="2344"/>
          <a:stretch/>
        </p:blipFill>
        <p:spPr bwMode="auto">
          <a:xfrm>
            <a:off x="0" y="1919457"/>
            <a:ext cx="906427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4" name="Shape 851"/>
          <p:cNvSpPr>
            <a:spLocks noChangeArrowheads="1"/>
          </p:cNvSpPr>
          <p:nvPr/>
        </p:nvSpPr>
        <p:spPr bwMode="auto">
          <a:xfrm>
            <a:off x="2987675" y="1412875"/>
            <a:ext cx="3087688" cy="40798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b="1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跨領域</a:t>
            </a:r>
            <a:r>
              <a:rPr lang="en-US" altLang="zh-TW" b="1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/</a:t>
            </a:r>
            <a:r>
              <a:rPr lang="en-US" b="1">
                <a:solidFill>
                  <a:srgbClr val="FFFF00"/>
                </a:solidFill>
                <a:latin typeface="標楷體" pitchFamily="65" charset="-120"/>
                <a:ea typeface="標楷體" pitchFamily="65" charset="-120"/>
                <a:cs typeface="Arial" charset="0"/>
                <a:sym typeface="Arial" charset="0"/>
              </a:rPr>
              <a:t>科目或結合各項議題</a:t>
            </a:r>
          </a:p>
        </p:txBody>
      </p:sp>
    </p:spTree>
    <p:extLst>
      <p:ext uri="{BB962C8B-B14F-4D97-AF65-F5344CB8AC3E}">
        <p14:creationId xmlns:p14="http://schemas.microsoft.com/office/powerpoint/2010/main" val="3448412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2AE8-8B27-452F-B698-85A7CF584722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3151" r="3926" b="2342"/>
          <a:stretch/>
        </p:blipFill>
        <p:spPr>
          <a:xfrm>
            <a:off x="0" y="-1"/>
            <a:ext cx="9144000" cy="697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51832B-DA87-4814-9A4A-F7EC84D112C0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395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36" y="1231"/>
            <a:ext cx="9269937" cy="695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848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51832B-DA87-4814-9A4A-F7EC84D112C0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396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8" y="-21812"/>
            <a:ext cx="9267453" cy="695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661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dirty="0" smtClean="0">
                <a:solidFill>
                  <a:srgbClr val="0000CC"/>
                </a:solidFill>
              </a:rPr>
              <a:t>國中畢業生升學進路階梯圖</a:t>
            </a:r>
            <a:endParaRPr lang="zh-TW" altLang="en-US" dirty="0" smtClean="0">
              <a:solidFill>
                <a:srgbClr val="0000CC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43614-27BD-43D1-A819-4CB2612D1391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grpSp>
        <p:nvGrpSpPr>
          <p:cNvPr id="8" name="內容版面配置區 7"/>
          <p:cNvGrpSpPr>
            <a:grpSpLocks noGrp="1"/>
          </p:cNvGrpSpPr>
          <p:nvPr/>
        </p:nvGrpSpPr>
        <p:grpSpPr bwMode="auto">
          <a:xfrm>
            <a:off x="457200" y="1571612"/>
            <a:ext cx="8229600" cy="4525963"/>
            <a:chOff x="468313" y="1460500"/>
            <a:chExt cx="8223250" cy="5186363"/>
          </a:xfrm>
        </p:grpSpPr>
        <p:grpSp>
          <p:nvGrpSpPr>
            <p:cNvPr id="9" name="群組 49"/>
            <p:cNvGrpSpPr>
              <a:grpSpLocks/>
            </p:cNvGrpSpPr>
            <p:nvPr/>
          </p:nvGrpSpPr>
          <p:grpSpPr bwMode="auto">
            <a:xfrm>
              <a:off x="468313" y="1462025"/>
              <a:ext cx="8223250" cy="5184836"/>
              <a:chOff x="33757" y="489612"/>
              <a:chExt cx="9002739" cy="5918286"/>
            </a:xfrm>
          </p:grpSpPr>
          <p:pic>
            <p:nvPicPr>
              <p:cNvPr id="14" name="Picture 2" descr="041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矩形 14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16" name="矩形 15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17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8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9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20" name="矩形 19"/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23" name="矩形 22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4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25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47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8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9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0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1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2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6" name="群組 24"/>
              <p:cNvGrpSpPr>
                <a:grpSpLocks/>
              </p:cNvGrpSpPr>
              <p:nvPr/>
            </p:nvGrpSpPr>
            <p:grpSpPr bwMode="auto">
              <a:xfrm flipH="1">
                <a:off x="5184058" y="3476427"/>
                <a:ext cx="3812052" cy="2438008"/>
                <a:chOff x="33757" y="3476427"/>
                <a:chExt cx="3780085" cy="2438008"/>
              </a:xfrm>
            </p:grpSpPr>
            <p:sp>
              <p:nvSpPr>
                <p:cNvPr id="41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3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4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5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27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8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9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0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1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32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33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34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35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36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37" name="群組 41"/>
              <p:cNvGrpSpPr>
                <a:grpSpLocks/>
              </p:cNvGrpSpPr>
              <p:nvPr/>
            </p:nvGrpSpPr>
            <p:grpSpPr bwMode="auto">
              <a:xfrm rot="-1116729">
                <a:off x="230611" y="489612"/>
                <a:ext cx="8484673" cy="4101696"/>
                <a:chOff x="-1097647" y="1150812"/>
                <a:chExt cx="6183477" cy="4181915"/>
              </a:xfrm>
            </p:grpSpPr>
            <p:sp>
              <p:nvSpPr>
                <p:cNvPr id="38" name="圖案 37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9" name="手繪多邊形 38"/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40" name="圖案 39"/>
                <p:cNvSpPr/>
                <p:nvPr/>
              </p:nvSpPr>
              <p:spPr>
                <a:xfrm rot="1561976" flipH="1">
                  <a:off x="2642079" y="2893786"/>
                  <a:ext cx="2443751" cy="2438941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10" name="向右箭號 9"/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向右箭號 10"/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3" name="圓角矩形圖說文字 52"/>
          <p:cNvSpPr/>
          <p:nvPr/>
        </p:nvSpPr>
        <p:spPr>
          <a:xfrm>
            <a:off x="428596" y="1357298"/>
            <a:ext cx="2143140" cy="1214446"/>
          </a:xfrm>
          <a:prstGeom prst="wedgeRoundRectCallout">
            <a:avLst>
              <a:gd name="adj1" fmla="val 116081"/>
              <a:gd name="adj2" fmla="val -4927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F0000"/>
                </a:solidFill>
              </a:rPr>
              <a:t>條條大路通羅馬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520AEFB4-AFC6-4296-A318-BF3A02496943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grpSp>
        <p:nvGrpSpPr>
          <p:cNvPr id="4" name="群組 17416"/>
          <p:cNvGrpSpPr>
            <a:grpSpLocks/>
          </p:cNvGrpSpPr>
          <p:nvPr/>
        </p:nvGrpSpPr>
        <p:grpSpPr bwMode="auto">
          <a:xfrm>
            <a:off x="107981" y="1799763"/>
            <a:ext cx="8893175" cy="3789825"/>
            <a:chOff x="42754" y="2969568"/>
            <a:chExt cx="8766353" cy="3744416"/>
          </a:xfrm>
        </p:grpSpPr>
        <p:cxnSp>
          <p:nvCxnSpPr>
            <p:cNvPr id="26" name="直線單箭頭接點 25"/>
            <p:cNvCxnSpPr/>
            <p:nvPr/>
          </p:nvCxnSpPr>
          <p:spPr>
            <a:xfrm>
              <a:off x="42754" y="6061497"/>
              <a:ext cx="1691616" cy="0"/>
            </a:xfrm>
            <a:prstGeom prst="straightConnector1">
              <a:avLst/>
            </a:prstGeom>
            <a:ln w="19050">
              <a:solidFill>
                <a:srgbClr val="000099"/>
              </a:solidFill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群組 28"/>
            <p:cNvGrpSpPr>
              <a:grpSpLocks/>
            </p:cNvGrpSpPr>
            <p:nvPr/>
          </p:nvGrpSpPr>
          <p:grpSpPr bwMode="auto">
            <a:xfrm>
              <a:off x="42754" y="2969568"/>
              <a:ext cx="8766353" cy="3744416"/>
              <a:chOff x="179513" y="2996952"/>
              <a:chExt cx="8766353" cy="3744416"/>
            </a:xfrm>
          </p:grpSpPr>
          <p:sp>
            <p:nvSpPr>
              <p:cNvPr id="7" name="圓角矩形 6"/>
              <p:cNvSpPr/>
              <p:nvPr/>
            </p:nvSpPr>
            <p:spPr>
              <a:xfrm>
                <a:off x="2005707" y="3143277"/>
                <a:ext cx="6364290" cy="54112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/>
                    <a:ea typeface="標楷體"/>
                  </a:rPr>
                  <a:t>高中、高職、五專多元入學管道</a:t>
                </a:r>
                <a:endParaRPr kumimoji="0" lang="zh-TW" altLang="en-US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圓角矩形 7"/>
              <p:cNvSpPr/>
              <p:nvPr/>
            </p:nvSpPr>
            <p:spPr>
              <a:xfrm>
                <a:off x="1908685" y="3789491"/>
                <a:ext cx="1258148" cy="936381"/>
              </a:xfrm>
              <a:prstGeom prst="round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免試</a:t>
                </a:r>
                <a:r>
                  <a: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/>
                </a:r>
                <a:br>
                  <a: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</a:b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入學</a:t>
                </a:r>
              </a:p>
            </p:txBody>
          </p:sp>
          <p:sp>
            <p:nvSpPr>
              <p:cNvPr id="9" name="圓角矩形 8"/>
              <p:cNvSpPr/>
              <p:nvPr/>
            </p:nvSpPr>
            <p:spPr>
              <a:xfrm>
                <a:off x="3234122" y="3819291"/>
                <a:ext cx="1873139" cy="934813"/>
              </a:xfrm>
              <a:prstGeom prst="roundRect">
                <a:avLst/>
              </a:prstGeom>
              <a:solidFill>
                <a:srgbClr val="DD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申請入學</a:t>
                </a:r>
                <a:endParaRPr kumimoji="0" lang="en-US" altLang="zh-TW" sz="28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(</a:t>
                </a:r>
                <a:r>
                  <a: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五專申請抽籤</a:t>
                </a:r>
                <a:r>
                  <a:rPr kumimoji="0" lang="en-US" altLang="zh-TW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)</a:t>
                </a:r>
                <a:endParaRPr kumimoji="0" lang="zh-TW" altLang="en-US" sz="16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1" name="圓角矩形 10"/>
              <p:cNvSpPr/>
              <p:nvPr/>
            </p:nvSpPr>
            <p:spPr>
              <a:xfrm>
                <a:off x="5187069" y="3828702"/>
                <a:ext cx="1225287" cy="934813"/>
              </a:xfrm>
              <a:prstGeom prst="roundRect">
                <a:avLst/>
              </a:prstGeom>
              <a:solidFill>
                <a:srgbClr val="E1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甄選入學</a:t>
                </a:r>
                <a:endParaRPr kumimoji="0" lang="en-US" altLang="zh-TW" sz="28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2" name="圓角矩形 11"/>
              <p:cNvSpPr/>
              <p:nvPr/>
            </p:nvSpPr>
            <p:spPr>
              <a:xfrm>
                <a:off x="6504682" y="3828702"/>
                <a:ext cx="2305041" cy="934813"/>
              </a:xfrm>
              <a:prstGeom prst="roundRect">
                <a:avLst/>
              </a:prstGeom>
              <a:solidFill>
                <a:srgbClr val="E1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登記分發</a:t>
                </a:r>
                <a:r>
                  <a: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/>
                </a:r>
                <a:br>
                  <a: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</a:br>
                <a:r>
                  <a:rPr kumimoji="0" lang="zh-TW" altLang="en-US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rPr>
                  <a:t>入學</a:t>
                </a:r>
                <a:endParaRPr kumimoji="0" lang="en-US" altLang="zh-TW" sz="28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5" name="直線單箭頭接點 4"/>
              <p:cNvCxnSpPr/>
              <p:nvPr/>
            </p:nvCxnSpPr>
            <p:spPr>
              <a:xfrm>
                <a:off x="179513" y="4437272"/>
                <a:ext cx="1729172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圓角矩形 14"/>
              <p:cNvSpPr/>
              <p:nvPr/>
            </p:nvSpPr>
            <p:spPr>
              <a:xfrm>
                <a:off x="598896" y="3789491"/>
                <a:ext cx="1117311" cy="71993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kumimoji="0" lang="zh-TW" altLang="en-US" sz="2800" b="1">
                    <a:solidFill>
                      <a:srgbClr val="000099"/>
                    </a:solidFill>
                    <a:latin typeface="標楷體" pitchFamily="65" charset="-120"/>
                    <a:ea typeface="標楷體" pitchFamily="65" charset="-120"/>
                  </a:rPr>
                  <a:t>過去</a:t>
                </a:r>
              </a:p>
            </p:txBody>
          </p:sp>
          <p:sp>
            <p:nvSpPr>
              <p:cNvPr id="16" name="圓角矩形 15"/>
              <p:cNvSpPr/>
              <p:nvPr/>
            </p:nvSpPr>
            <p:spPr>
              <a:xfrm>
                <a:off x="1908685" y="4964281"/>
                <a:ext cx="4600692" cy="1585733"/>
              </a:xfrm>
              <a:prstGeom prst="roundRect">
                <a:avLst/>
              </a:prstGeom>
              <a:solidFill>
                <a:srgbClr val="FFE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免試入學</a:t>
                </a:r>
                <a:endParaRPr kumimoji="0" lang="zh-TW" altLang="en-US" sz="28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7" name="圓角矩形 16"/>
              <p:cNvSpPr/>
              <p:nvPr/>
            </p:nvSpPr>
            <p:spPr>
              <a:xfrm>
                <a:off x="6562583" y="4843509"/>
                <a:ext cx="2306606" cy="1681409"/>
              </a:xfrm>
              <a:prstGeom prst="roundRect">
                <a:avLst/>
              </a:prstGeom>
              <a:solidFill>
                <a:srgbClr val="E1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8" name="圓角矩形 17"/>
              <p:cNvSpPr/>
              <p:nvPr/>
            </p:nvSpPr>
            <p:spPr>
              <a:xfrm>
                <a:off x="6593880" y="5660686"/>
                <a:ext cx="1012465" cy="89089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甄選</a:t>
                </a:r>
                <a:r>
                  <a:rPr kumimoji="0" lang="zh-TW" altLang="en-US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入學</a:t>
                </a:r>
                <a:endParaRPr kumimoji="0" lang="en-US" altLang="zh-TW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19" name="圓角矩形 18"/>
              <p:cNvSpPr/>
              <p:nvPr/>
            </p:nvSpPr>
            <p:spPr>
              <a:xfrm>
                <a:off x="7398219" y="5660686"/>
                <a:ext cx="1547647" cy="89089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考試分發</a:t>
                </a:r>
                <a:r>
                  <a:rPr kumimoji="0" lang="en-US" altLang="zh-TW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/>
                </a:r>
                <a:br>
                  <a:rPr kumimoji="0" lang="en-US" altLang="zh-TW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</a:br>
                <a:r>
                  <a:rPr kumimoji="0" lang="zh-TW" altLang="en-US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入學</a:t>
                </a:r>
                <a:endParaRPr kumimoji="0" lang="en-US" altLang="zh-TW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endParaRPr>
              </a:p>
            </p:txBody>
          </p:sp>
          <p:cxnSp>
            <p:nvCxnSpPr>
              <p:cNvPr id="14" name="直線接點 13"/>
              <p:cNvCxnSpPr>
                <a:endCxn id="17" idx="3"/>
              </p:cNvCxnSpPr>
              <p:nvPr/>
            </p:nvCxnSpPr>
            <p:spPr>
              <a:xfrm>
                <a:off x="6562583" y="5684213"/>
                <a:ext cx="2306606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>
                <a:off x="7548445" y="5684213"/>
                <a:ext cx="0" cy="84070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圓角矩形 26"/>
              <p:cNvSpPr/>
              <p:nvPr/>
            </p:nvSpPr>
            <p:spPr>
              <a:xfrm>
                <a:off x="179513" y="5183868"/>
                <a:ext cx="1729172" cy="89560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2800" b="1" dirty="0">
                    <a:solidFill>
                      <a:srgbClr val="000099"/>
                    </a:solidFill>
                    <a:latin typeface="標楷體" pitchFamily="65" charset="-120"/>
                    <a:ea typeface="標楷體" pitchFamily="65" charset="-120"/>
                  </a:rPr>
                  <a:t>103</a:t>
                </a:r>
                <a:br>
                  <a:rPr kumimoji="0" lang="en-US" altLang="zh-TW" sz="2800" b="1" dirty="0">
                    <a:solidFill>
                      <a:srgbClr val="000099"/>
                    </a:solidFill>
                    <a:latin typeface="標楷體" pitchFamily="65" charset="-120"/>
                    <a:ea typeface="標楷體" pitchFamily="65" charset="-120"/>
                  </a:rPr>
                </a:br>
                <a:r>
                  <a:rPr kumimoji="0" lang="zh-TW" altLang="en-US" sz="2800" b="1" dirty="0">
                    <a:solidFill>
                      <a:srgbClr val="000099"/>
                    </a:solidFill>
                    <a:latin typeface="標楷體" pitchFamily="65" charset="-120"/>
                    <a:ea typeface="標楷體" pitchFamily="65" charset="-120"/>
                  </a:rPr>
                  <a:t>學年度起</a:t>
                </a:r>
              </a:p>
            </p:txBody>
          </p:sp>
          <p:sp>
            <p:nvSpPr>
              <p:cNvPr id="28" name="圓角矩形 27"/>
              <p:cNvSpPr/>
              <p:nvPr/>
            </p:nvSpPr>
            <p:spPr>
              <a:xfrm>
                <a:off x="179513" y="2997408"/>
                <a:ext cx="8766353" cy="3743960"/>
              </a:xfrm>
              <a:prstGeom prst="roundRect">
                <a:avLst/>
              </a:prstGeom>
              <a:noFill/>
              <a:ln w="222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sp>
          <p:nvSpPr>
            <p:cNvPr id="20" name="圓角矩形 19"/>
            <p:cNvSpPr/>
            <p:nvPr/>
          </p:nvSpPr>
          <p:spPr>
            <a:xfrm>
              <a:off x="6425824" y="4816125"/>
              <a:ext cx="2306606" cy="8893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標楷體" pitchFamily="65" charset="-120"/>
                </a:rPr>
                <a:t>特色招生</a:t>
              </a:r>
              <a:endParaRPr kumimoji="0" lang="en-US" altLang="zh-TW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18436" name="Line 25"/>
          <p:cNvSpPr>
            <a:spLocks noChangeShapeType="1"/>
          </p:cNvSpPr>
          <p:nvPr/>
        </p:nvSpPr>
        <p:spPr bwMode="auto">
          <a:xfrm flipV="1">
            <a:off x="2124075" y="2708275"/>
            <a:ext cx="5472113" cy="865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18437" name="Line 26"/>
          <p:cNvSpPr>
            <a:spLocks noChangeShapeType="1"/>
          </p:cNvSpPr>
          <p:nvPr/>
        </p:nvSpPr>
        <p:spPr bwMode="auto">
          <a:xfrm>
            <a:off x="2124075" y="2781300"/>
            <a:ext cx="6119813" cy="7191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/>
          <p:cNvSpPr>
            <a:spLocks noChangeArrowheads="1"/>
          </p:cNvSpPr>
          <p:nvPr/>
        </p:nvSpPr>
        <p:spPr bwMode="auto">
          <a:xfrm>
            <a:off x="4365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  <p:sp>
        <p:nvSpPr>
          <p:cNvPr id="29" name="標題 2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00CC"/>
                </a:solidFill>
              </a:rPr>
              <a:t>國中畢業生升學管道圖</a:t>
            </a:r>
          </a:p>
        </p:txBody>
      </p:sp>
      <p:sp>
        <p:nvSpPr>
          <p:cNvPr id="31" name="向上箭號圖說文字 30"/>
          <p:cNvSpPr/>
          <p:nvPr/>
        </p:nvSpPr>
        <p:spPr>
          <a:xfrm>
            <a:off x="2285984" y="4786322"/>
            <a:ext cx="3786214" cy="1857388"/>
          </a:xfrm>
          <a:prstGeom prst="up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全國分成</a:t>
            </a:r>
            <a:r>
              <a:rPr lang="en-US" altLang="zh-TW" b="1" dirty="0" smtClean="0">
                <a:solidFill>
                  <a:srgbClr val="FF0000"/>
                </a:solidFill>
              </a:rPr>
              <a:t>15</a:t>
            </a:r>
            <a:r>
              <a:rPr lang="zh-TW" altLang="en-US" b="1" dirty="0" smtClean="0">
                <a:solidFill>
                  <a:srgbClr val="FF0000"/>
                </a:solidFill>
              </a:rPr>
              <a:t>個免試就學區，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採計會考</a:t>
            </a:r>
            <a:r>
              <a:rPr lang="en-US" altLang="zh-TW" b="1" dirty="0" smtClean="0">
                <a:solidFill>
                  <a:srgbClr val="FF0000"/>
                </a:solidFill>
              </a:rPr>
              <a:t>”</a:t>
            </a:r>
            <a:r>
              <a:rPr lang="zh-TW" altLang="en-US" b="1" dirty="0" smtClean="0">
                <a:solidFill>
                  <a:srgbClr val="FF0000"/>
                </a:solidFill>
              </a:rPr>
              <a:t>積分</a:t>
            </a:r>
            <a:r>
              <a:rPr lang="en-US" altLang="zh-TW" b="1" dirty="0" smtClean="0">
                <a:solidFill>
                  <a:srgbClr val="FF0000"/>
                </a:solidFill>
              </a:rPr>
              <a:t>”</a:t>
            </a:r>
            <a:r>
              <a:rPr lang="zh-TW" altLang="en-US" b="1" dirty="0" smtClean="0">
                <a:solidFill>
                  <a:srgbClr val="FF0000"/>
                </a:solidFill>
              </a:rPr>
              <a:t>，跨區有限制。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我們</a:t>
            </a:r>
            <a:r>
              <a:rPr lang="zh-TW" altLang="en-US" b="1" dirty="0" smtClean="0">
                <a:solidFill>
                  <a:srgbClr val="FF0000"/>
                </a:solidFill>
              </a:rPr>
              <a:t>是</a:t>
            </a:r>
            <a:r>
              <a:rPr lang="en-US" altLang="zh-TW" b="1" dirty="0" smtClean="0">
                <a:solidFill>
                  <a:srgbClr val="FF0000"/>
                </a:solidFill>
              </a:rPr>
              <a:t>-</a:t>
            </a:r>
            <a:r>
              <a:rPr lang="zh-TW" altLang="en-US" b="1" dirty="0" smtClean="0">
                <a:solidFill>
                  <a:srgbClr val="FF0000"/>
                </a:solidFill>
              </a:rPr>
              <a:t>桃連區。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2" name="向上箭號圖說文字 31"/>
          <p:cNvSpPr/>
          <p:nvPr/>
        </p:nvSpPr>
        <p:spPr>
          <a:xfrm>
            <a:off x="6572264" y="5286388"/>
            <a:ext cx="2428892" cy="1285884"/>
          </a:xfrm>
          <a:prstGeom prst="up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不受區域限制，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不採計會考</a:t>
            </a:r>
            <a:r>
              <a:rPr lang="en-US" altLang="zh-TW" b="1" dirty="0" smtClean="0">
                <a:solidFill>
                  <a:srgbClr val="FF0000"/>
                </a:solidFill>
              </a:rPr>
              <a:t>”</a:t>
            </a:r>
            <a:r>
              <a:rPr lang="zh-TW" altLang="en-US" b="1" dirty="0" smtClean="0">
                <a:solidFill>
                  <a:srgbClr val="FF0000"/>
                </a:solidFill>
              </a:rPr>
              <a:t>積分</a:t>
            </a:r>
            <a:r>
              <a:rPr lang="en-US" altLang="zh-TW" b="1" dirty="0" smtClean="0">
                <a:solidFill>
                  <a:srgbClr val="FF0000"/>
                </a:solidFill>
              </a:rPr>
              <a:t>”</a:t>
            </a:r>
            <a:r>
              <a:rPr lang="zh-TW" altLang="en-US" b="1" dirty="0" smtClean="0">
                <a:solidFill>
                  <a:srgbClr val="FF0000"/>
                </a:solidFill>
              </a:rPr>
              <a:t>。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 animBg="1"/>
      <p:bldP spid="32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8181BB-700F-4F44-9EE9-14B4314D2365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pic>
        <p:nvPicPr>
          <p:cNvPr id="293890" name="Picture 2" descr="H:\108八德促參\20190225_215446.jpg"/>
          <p:cNvPicPr>
            <a:picLocks noChangeAspect="1" noChangeArrowheads="1"/>
          </p:cNvPicPr>
          <p:nvPr/>
        </p:nvPicPr>
        <p:blipFill>
          <a:blip r:embed="rId2" cstate="print"/>
          <a:srcRect l="9434" t="15094" r="3774" b="15723"/>
          <a:stretch>
            <a:fillRect/>
          </a:stretch>
        </p:blipFill>
        <p:spPr bwMode="auto">
          <a:xfrm>
            <a:off x="251520" y="1124744"/>
            <a:ext cx="8672382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</a:rPr>
              <a:t>桃連區歷年優秀表現</a:t>
            </a:r>
            <a:endParaRPr lang="zh-TW" altLang="en-US" dirty="0"/>
          </a:p>
        </p:txBody>
      </p:sp>
      <p:sp>
        <p:nvSpPr>
          <p:cNvPr id="1945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98B921-879D-4540-B458-C4198FCAF17B}" type="slidenum">
              <a:rPr lang="en-US" altLang="zh-TW"/>
              <a:pPr/>
              <a:t>25</a:t>
            </a:fld>
            <a:endParaRPr lang="en-US" altLang="zh-TW"/>
          </a:p>
        </p:txBody>
      </p:sp>
      <p:grpSp>
        <p:nvGrpSpPr>
          <p:cNvPr id="16" name="群組 15"/>
          <p:cNvGrpSpPr/>
          <p:nvPr/>
        </p:nvGrpSpPr>
        <p:grpSpPr>
          <a:xfrm>
            <a:off x="214282" y="1214422"/>
            <a:ext cx="8715436" cy="1928826"/>
            <a:chOff x="214282" y="1214422"/>
            <a:chExt cx="8715436" cy="1928826"/>
          </a:xfrm>
        </p:grpSpPr>
        <p:pic>
          <p:nvPicPr>
            <p:cNvPr id="5" name="圖片 4" descr="104-6都數據比較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282" y="1214422"/>
              <a:ext cx="6781508" cy="1928826"/>
            </a:xfrm>
            <a:prstGeom prst="rect">
              <a:avLst/>
            </a:prstGeom>
          </p:spPr>
        </p:pic>
        <p:pic>
          <p:nvPicPr>
            <p:cNvPr id="7" name="圖片 6" descr="第一名-圖片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5206" y="1214422"/>
              <a:ext cx="1714512" cy="1714512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17" name="群組 16"/>
          <p:cNvGrpSpPr/>
          <p:nvPr/>
        </p:nvGrpSpPr>
        <p:grpSpPr>
          <a:xfrm>
            <a:off x="214282" y="2428868"/>
            <a:ext cx="8715436" cy="1793604"/>
            <a:chOff x="214282" y="2786058"/>
            <a:chExt cx="8715436" cy="1793604"/>
          </a:xfrm>
        </p:grpSpPr>
        <p:pic>
          <p:nvPicPr>
            <p:cNvPr id="10" name="圖片 9" descr="105-6都數據比較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282" y="2786058"/>
              <a:ext cx="6786610" cy="1793604"/>
            </a:xfrm>
            <a:prstGeom prst="rect">
              <a:avLst/>
            </a:prstGeom>
          </p:spPr>
        </p:pic>
        <p:pic>
          <p:nvPicPr>
            <p:cNvPr id="13" name="圖片 12" descr="第一名-圖片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5206" y="2786058"/>
              <a:ext cx="1714512" cy="1714512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19" name="群組 18"/>
          <p:cNvGrpSpPr/>
          <p:nvPr/>
        </p:nvGrpSpPr>
        <p:grpSpPr>
          <a:xfrm>
            <a:off x="214282" y="3643314"/>
            <a:ext cx="8715436" cy="1785950"/>
            <a:chOff x="214282" y="4286256"/>
            <a:chExt cx="8715436" cy="1785950"/>
          </a:xfrm>
        </p:grpSpPr>
        <p:pic>
          <p:nvPicPr>
            <p:cNvPr id="14" name="圖片 13" descr="第一名-圖片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5206" y="4357694"/>
              <a:ext cx="1714512" cy="171451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8" name="圖片 17" descr="106-6都數據比較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282" y="4286256"/>
              <a:ext cx="6786610" cy="1782062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>
            <a:off x="285720" y="4919505"/>
            <a:ext cx="8643998" cy="1795643"/>
            <a:chOff x="214282" y="2214554"/>
            <a:chExt cx="8643998" cy="1795643"/>
          </a:xfrm>
        </p:grpSpPr>
        <p:pic>
          <p:nvPicPr>
            <p:cNvPr id="15" name="圖片 14" descr="第一名-圖片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3768" y="2285992"/>
              <a:ext cx="1714512" cy="171451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20" name="圖片 19" descr="107-6都數據比較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282" y="2214554"/>
              <a:ext cx="6786609" cy="1795643"/>
            </a:xfrm>
            <a:prstGeom prst="rect">
              <a:avLst/>
            </a:prstGeom>
            <a:ln w="50800" cmpd="sng">
              <a:solidFill>
                <a:srgbClr val="FF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67344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</a:rPr>
              <a:t>桃連區的努力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4038600" cy="4525963"/>
          </a:xfrm>
        </p:spPr>
        <p:txBody>
          <a:bodyPr/>
          <a:lstStyle/>
          <a:p>
            <a:pPr lvl="0"/>
            <a:r>
              <a:rPr lang="zh-TW" altLang="en-US" b="1" dirty="0" smtClean="0"/>
              <a:t>率全國之先每年辦理試模擬測驗及試模擬分發作業。</a:t>
            </a:r>
            <a:endParaRPr lang="en-US" altLang="zh-TW" b="1" dirty="0" smtClean="0"/>
          </a:p>
          <a:p>
            <a:pPr lvl="0"/>
            <a:r>
              <a:rPr lang="zh-TW" altLang="en-US" b="1" dirty="0" smtClean="0"/>
              <a:t>每年辦理全市高中職五專實體暨網路博覽會。</a:t>
            </a:r>
            <a:endParaRPr lang="en-US" altLang="zh-TW" b="1" dirty="0" smtClean="0"/>
          </a:p>
          <a:p>
            <a:pPr lvl="0"/>
            <a:r>
              <a:rPr lang="zh-TW" altLang="en-US" b="1" dirty="0" smtClean="0"/>
              <a:t>全員進行適性輔導：每所國中上、下學期各需辦理至少一場宣導，志願選填前也要辦理。</a:t>
            </a:r>
          </a:p>
          <a:p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181BB-700F-4F44-9EE9-14B4314D2365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graphicFrame>
        <p:nvGraphicFramePr>
          <p:cNvPr id="230402" name="物件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214810" y="1500174"/>
          <a:ext cx="4786346" cy="364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32" name="PhotoImpact" r:id="rId3" imgW="9361905" imgH="5800000" progId="">
                  <p:embed/>
                </p:oleObj>
              </mc:Choice>
              <mc:Fallback>
                <p:oleObj name="PhotoImpact" r:id="rId3" imgW="9361905" imgH="5800000" progId="">
                  <p:embed/>
                  <p:pic>
                    <p:nvPicPr>
                      <p:cNvPr id="0" name="Picture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0" y="1500174"/>
                        <a:ext cx="4786346" cy="3643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圓角矩形圖說文字 6"/>
          <p:cNvSpPr/>
          <p:nvPr/>
        </p:nvSpPr>
        <p:spPr>
          <a:xfrm>
            <a:off x="4714876" y="5357826"/>
            <a:ext cx="4000528" cy="1285884"/>
          </a:xfrm>
          <a:prstGeom prst="wedgeRoundRectCallout">
            <a:avLst>
              <a:gd name="adj1" fmla="val -70300"/>
              <a:gd name="adj2" fmla="val -39390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請務必參加各校辦的適性升學宣導，將可更深入，也可以現場諮詢哦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!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/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/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-30163" y="4205288"/>
            <a:ext cx="9174163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目前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全國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個免試就學區：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免試入學積分採計項目各區不同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會考成績轉換成積分，不得超過總積分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1/3</a:t>
            </a:r>
            <a:endParaRPr lang="zh-TW" altLang="en-US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5961" name="圖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2"/>
          <p:cNvSpPr txBox="1">
            <a:spLocks/>
          </p:cNvSpPr>
          <p:nvPr/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Tahoma" pitchFamily="34" charset="0"/>
              </a:rPr>
              <a:t>桃連區免試入學積分暨超額比序</a:t>
            </a:r>
            <a:endParaRPr kumimoji="0" lang="zh-TW" altLang="en-US" sz="4400" b="1" i="0" u="none" strike="noStrike" kern="1200" cap="none" spc="0" normalizeH="0" baseline="0" noProof="0" dirty="0">
              <a:ln w="19050">
                <a:solidFill>
                  <a:schemeClr val="bg1"/>
                </a:solidFill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>
            <a:grpSpLocks/>
          </p:cNvGrpSpPr>
          <p:nvPr/>
        </p:nvGrpSpPr>
        <p:grpSpPr bwMode="auto">
          <a:xfrm>
            <a:off x="876813" y="755203"/>
            <a:ext cx="6935110" cy="5650225"/>
            <a:chOff x="2099453" y="755862"/>
            <a:chExt cx="7153770" cy="5648174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755862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43156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 smtClean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58528" y="5183392"/>
              <a:ext cx="3178857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/>
          <p:cNvSpPr>
            <a:spLocks noChangeArrowheads="1"/>
          </p:cNvSpPr>
          <p:nvPr/>
        </p:nvSpPr>
        <p:spPr bwMode="auto">
          <a:xfrm>
            <a:off x="684182" y="65067"/>
            <a:ext cx="84621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+mj-lt"/>
                <a:ea typeface="+mj-ea"/>
                <a:cs typeface="Tahoma" pitchFamily="34" charset="0"/>
              </a:rPr>
              <a:t>桃連</a:t>
            </a:r>
            <a:r>
              <a:rPr kumimoji="0" lang="zh-TW" altLang="en-US" sz="4400" b="1" dirty="0" smtClean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+mj-lt"/>
                <a:ea typeface="+mj-ea"/>
                <a:cs typeface="Tahoma" pitchFamily="34" charset="0"/>
              </a:rPr>
              <a:t>區免試積分採計項目說明</a:t>
            </a:r>
            <a:endParaRPr kumimoji="0" lang="en-US" altLang="zh-TW" sz="4400" b="1" dirty="0">
              <a:ln w="19050">
                <a:solidFill>
                  <a:schemeClr val="bg1"/>
                </a:solidFill>
              </a:ln>
              <a:solidFill>
                <a:srgbClr val="7030A0"/>
              </a:solidFill>
              <a:latin typeface="+mj-lt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29027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 dirty="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 dirty="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smtClean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9033" name="投影片編號版面配置區 1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1FDC01-C247-4574-97A3-3FEF2E2ADA9E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29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DA3D5F54-BF7C-4143-AFB2-B8D7AEB1DCBA}" type="slidenum">
              <a:rPr kumimoji="0"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3</a:t>
            </a:fld>
            <a:endParaRPr kumimoji="0"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5123" name="Picture 5" descr="圖片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標題 2"/>
          <p:cNvSpPr>
            <a:spLocks/>
          </p:cNvSpPr>
          <p:nvPr/>
        </p:nvSpPr>
        <p:spPr bwMode="auto">
          <a:xfrm>
            <a:off x="122838" y="1886364"/>
            <a:ext cx="6264275" cy="15843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kumimoji="0" lang="zh-TW" alt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桃園市十二年國民基本教育宣導團</a:t>
            </a:r>
            <a:endParaRPr kumimoji="0" lang="en-US" altLang="zh-TW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kumimoji="0" lang="zh-TW" alt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宣講講師：八德國中  林永河校長</a:t>
            </a:r>
            <a:endParaRPr kumimoji="0" lang="en-US" altLang="zh-TW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kumimoji="0" lang="zh-TW" alt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時    間：</a:t>
            </a:r>
            <a:r>
              <a:rPr kumimoji="0" lang="en-US" altLang="zh-TW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kumimoji="0" lang="zh-TW" alt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kumimoji="0" lang="en-US" altLang="zh-TW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kumimoji="0" lang="zh-TW" alt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</p:txBody>
      </p:sp>
      <p:sp>
        <p:nvSpPr>
          <p:cNvPr id="2" name="標題 1"/>
          <p:cNvSpPr>
            <a:spLocks/>
          </p:cNvSpPr>
          <p:nvPr/>
        </p:nvSpPr>
        <p:spPr bwMode="auto">
          <a:xfrm>
            <a:off x="179388" y="331788"/>
            <a:ext cx="8748712" cy="13684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zh-TW" alt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從</a:t>
            </a:r>
            <a:r>
              <a:rPr kumimoji="0" lang="en-US" altLang="zh-TW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12</a:t>
            </a:r>
            <a:r>
              <a:rPr kumimoji="0" lang="zh-TW" alt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年國教</a:t>
            </a:r>
            <a:endParaRPr kumimoji="0" lang="en-US" altLang="zh-TW" sz="5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zh-TW" alt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談孩子多元適性發展</a:t>
            </a:r>
          </a:p>
        </p:txBody>
      </p:sp>
      <p:pic>
        <p:nvPicPr>
          <p:cNvPr id="5126" name="圖片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15888"/>
            <a:ext cx="19764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smtClean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 smtClean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9552" y="1916832"/>
            <a:ext cx="8280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 smtClean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 smtClean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 smtClean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 smtClean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 smtClean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 smtClean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</p:txBody>
      </p:sp>
      <p:sp>
        <p:nvSpPr>
          <p:cNvPr id="130056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DFA2FE6-F0AA-4C4F-A88A-21BF16A7711C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30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標題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</a:rPr>
              <a:t>志願序計分示例</a:t>
            </a:r>
          </a:p>
        </p:txBody>
      </p:sp>
      <p:graphicFrame>
        <p:nvGraphicFramePr>
          <p:cNvPr id="582703" name="Group 47"/>
          <p:cNvGraphicFramePr>
            <a:graphicFrameLocks noGrp="1"/>
          </p:cNvGraphicFramePr>
          <p:nvPr/>
        </p:nvGraphicFramePr>
        <p:xfrm>
          <a:off x="285720" y="2141544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標題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7030A0"/>
                </a:solidFill>
              </a:rPr>
              <a:t>同群科志願跨校連續選填示例</a:t>
            </a:r>
          </a:p>
        </p:txBody>
      </p:sp>
      <p:sp>
        <p:nvSpPr>
          <p:cNvPr id="132099" name="內容版面配置區 2"/>
          <p:cNvSpPr>
            <a:spLocks noGrp="1"/>
          </p:cNvSpPr>
          <p:nvPr>
            <p:ph idx="4294967295"/>
          </p:nvPr>
        </p:nvSpPr>
        <p:spPr>
          <a:xfrm>
            <a:off x="66675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 dirty="0" smtClean="0">
                <a:ea typeface="標楷體" pitchFamily="65" charset="-120"/>
              </a:rPr>
              <a:t>甲生</a:t>
            </a:r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r>
              <a:rPr lang="zh-TW" altLang="en-US" dirty="0" smtClean="0">
                <a:ea typeface="標楷體" pitchFamily="65" charset="-120"/>
              </a:rPr>
              <a:t>乙生</a:t>
            </a:r>
            <a:endParaRPr lang="en-US" altLang="zh-TW" dirty="0" smtClean="0">
              <a:ea typeface="標楷體" pitchFamily="65" charset="-120"/>
            </a:endParaRPr>
          </a:p>
          <a:p>
            <a:pPr marL="228600" indent="-228600"/>
            <a:endParaRPr lang="zh-TW" altLang="en-US" dirty="0" smtClean="0">
              <a:ea typeface="標楷體" pitchFamily="65" charset="-120"/>
            </a:endParaRPr>
          </a:p>
        </p:txBody>
      </p:sp>
      <p:sp>
        <p:nvSpPr>
          <p:cNvPr id="132100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257E162-5E28-4E62-9684-6BFA9C6CD3D0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32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/>
          <p:cNvGraphicFramePr>
            <a:graphicFrameLocks noGrp="1"/>
          </p:cNvGraphicFramePr>
          <p:nvPr/>
        </p:nvGraphicFramePr>
        <p:xfrm>
          <a:off x="2051052" y="1571612"/>
          <a:ext cx="6807228" cy="1981201"/>
        </p:xfrm>
        <a:graphic>
          <a:graphicData uri="http://schemas.openxmlformats.org/drawingml/2006/table">
            <a:tbl>
              <a:tblPr/>
              <a:tblGrid>
                <a:gridCol w="937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43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85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45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15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981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5155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981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/>
          <p:cNvGraphicFramePr>
            <a:graphicFrameLocks noGrp="1"/>
          </p:cNvGraphicFramePr>
          <p:nvPr/>
        </p:nvGraphicFramePr>
        <p:xfrm>
          <a:off x="1979613" y="3929066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5" name="群組 14"/>
          <p:cNvGrpSpPr/>
          <p:nvPr/>
        </p:nvGrpSpPr>
        <p:grpSpPr>
          <a:xfrm>
            <a:off x="2995606" y="2925762"/>
            <a:ext cx="5791236" cy="574676"/>
            <a:chOff x="2924168" y="3354390"/>
            <a:chExt cx="5791236" cy="574676"/>
          </a:xfrm>
        </p:grpSpPr>
        <p:sp>
          <p:nvSpPr>
            <p:cNvPr id="3" name="框架 2"/>
            <p:cNvSpPr/>
            <p:nvPr/>
          </p:nvSpPr>
          <p:spPr>
            <a:xfrm>
              <a:off x="2924168" y="3357562"/>
              <a:ext cx="719138" cy="571503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" name="框架 7"/>
            <p:cNvSpPr/>
            <p:nvPr/>
          </p:nvSpPr>
          <p:spPr>
            <a:xfrm>
              <a:off x="3714744" y="3357562"/>
              <a:ext cx="785818" cy="571503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" name="框架 8"/>
            <p:cNvSpPr/>
            <p:nvPr/>
          </p:nvSpPr>
          <p:spPr>
            <a:xfrm>
              <a:off x="4572000" y="3354390"/>
              <a:ext cx="785818" cy="574676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" name="框架 9"/>
            <p:cNvSpPr/>
            <p:nvPr/>
          </p:nvSpPr>
          <p:spPr>
            <a:xfrm>
              <a:off x="5429256" y="3357562"/>
              <a:ext cx="785818" cy="571504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" name="框架 10"/>
            <p:cNvSpPr/>
            <p:nvPr/>
          </p:nvSpPr>
          <p:spPr>
            <a:xfrm>
              <a:off x="6286512" y="3357562"/>
              <a:ext cx="2428892" cy="571504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916238" y="5572140"/>
            <a:ext cx="5759450" cy="642942"/>
            <a:chOff x="2916238" y="5929330"/>
            <a:chExt cx="5759450" cy="642942"/>
          </a:xfrm>
        </p:grpSpPr>
        <p:sp>
          <p:nvSpPr>
            <p:cNvPr id="12" name="框架 11"/>
            <p:cNvSpPr/>
            <p:nvPr/>
          </p:nvSpPr>
          <p:spPr>
            <a:xfrm>
              <a:off x="2916238" y="5929330"/>
              <a:ext cx="4176712" cy="642942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800">
                <a:solidFill>
                  <a:schemeClr val="tx1"/>
                </a:solidFill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7235825" y="5929330"/>
              <a:ext cx="1439863" cy="622322"/>
              <a:chOff x="7235825" y="5929330"/>
              <a:chExt cx="1439863" cy="622322"/>
            </a:xfrm>
          </p:grpSpPr>
          <p:sp>
            <p:nvSpPr>
              <p:cNvPr id="13" name="框架 12"/>
              <p:cNvSpPr/>
              <p:nvPr/>
            </p:nvSpPr>
            <p:spPr>
              <a:xfrm>
                <a:off x="7235825" y="5929330"/>
                <a:ext cx="649288" cy="622322"/>
              </a:xfrm>
              <a:prstGeom prst="fram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框架 13"/>
              <p:cNvSpPr/>
              <p:nvPr/>
            </p:nvSpPr>
            <p:spPr>
              <a:xfrm>
                <a:off x="8027988" y="5929330"/>
                <a:ext cx="647700" cy="622322"/>
              </a:xfrm>
              <a:prstGeom prst="fram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800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sz="3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 sz="3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sp>
        <p:nvSpPr>
          <p:cNvPr id="133123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D5BF7CEB-C164-4B3C-A074-DB2763FAD133}" type="slidenum">
              <a:rPr lang="en-US" altLang="zh-TW" sz="1400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33</a:t>
            </a:fld>
            <a:endParaRPr lang="en-US" altLang="zh-TW" sz="1400">
              <a:solidFill>
                <a:srgbClr val="898989"/>
              </a:solidFill>
              <a:latin typeface="Arial" pitchFamily="34" charset="0"/>
            </a:endParaRP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3150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/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/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smtClean="0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 smtClean="0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33153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sz="3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33154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sz="3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 dirty="0" smtClean="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 dirty="0" smtClean="0"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071670" y="214290"/>
            <a:ext cx="56689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400" b="1" dirty="0" smtClean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+mj-lt"/>
                <a:ea typeface="+mj-ea"/>
                <a:cs typeface="Tahoma" pitchFamily="34" charset="0"/>
              </a:rPr>
              <a:t>桃連區填志願小叮嚀</a:t>
            </a:r>
          </a:p>
        </p:txBody>
      </p:sp>
      <p:sp>
        <p:nvSpPr>
          <p:cNvPr id="133157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33158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33159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33160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33161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33162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smtClean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 smtClean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 smtClean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135176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7743A96-EF07-4701-B5C2-E97D50D7DF67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34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4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5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/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 smtClean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 smtClean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5182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6199" name="Text Box 25"/>
          <p:cNvSpPr txBox="1">
            <a:spLocks noChangeArrowheads="1"/>
          </p:cNvSpPr>
          <p:nvPr/>
        </p:nvSpPr>
        <p:spPr bwMode="auto">
          <a:xfrm>
            <a:off x="857225" y="1643063"/>
            <a:ext cx="76438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基本條件為國中健體、藝文、綜合領域五學期平均成績達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sp>
        <p:nvSpPr>
          <p:cNvPr id="136200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FDD91AE8-6B25-48B8-8F58-65C698D39DA2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35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4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5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16013" y="4143375"/>
            <a:ext cx="6696075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27088" y="1916113"/>
            <a:ext cx="7921625" cy="403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sz="3200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sz="3200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  <p:sp>
        <p:nvSpPr>
          <p:cNvPr id="137224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4BF4FE-2BDA-4E9C-8BC3-1432312FD508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36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8247" name="Text Box 12"/>
          <p:cNvSpPr txBox="1">
            <a:spLocks noChangeArrowheads="1"/>
          </p:cNvSpPr>
          <p:nvPr/>
        </p:nvSpPr>
        <p:spPr bwMode="auto">
          <a:xfrm>
            <a:off x="1000100" y="1857375"/>
            <a:ext cx="7929588" cy="39355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限中央部會、教育主管機關主辦或委託辦理者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教育局會將採計比賽表列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3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  <p:sp>
        <p:nvSpPr>
          <p:cNvPr id="138248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5D8B0BE8-F64F-445B-8772-C7A02BBFE241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37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0295" name="矩形 11"/>
          <p:cNvSpPr>
            <a:spLocks noChangeArrowheads="1"/>
          </p:cNvSpPr>
          <p:nvPr/>
        </p:nvSpPr>
        <p:spPr bwMode="auto">
          <a:xfrm>
            <a:off x="1143000" y="1500188"/>
            <a:ext cx="764384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40296" name="Picture 3" descr="一分鐘仰臥起坐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7" name="Picture 2" descr="坐姿體前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8" name="Picture 4" descr="800公尺跑走照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9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D4DB627-58D8-4A8C-8B74-96D33B3F2B2A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38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140300" name="Picture 2" descr="立定跳遠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1319" name="矩形 11"/>
          <p:cNvSpPr>
            <a:spLocks noChangeArrowheads="1"/>
          </p:cNvSpPr>
          <p:nvPr/>
        </p:nvSpPr>
        <p:spPr bwMode="auto">
          <a:xfrm>
            <a:off x="1142975" y="2178050"/>
            <a:ext cx="721523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1320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24DA54-C683-414E-8FA2-D395CA6004E5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39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468313" y="260350"/>
            <a:ext cx="8229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 smtClean="0">
                <a:ln>
                  <a:noFill/>
                </a:ln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目次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1.12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年國教為何，為何要讓孩子適性發展</a:t>
            </a:r>
            <a:endParaRPr lang="en-US" altLang="zh-TW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2.12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年國教新課綱，如何讓孩子多元適性發展</a:t>
            </a:r>
            <a:endParaRPr lang="en-US" altLang="zh-TW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桃連區免試入學超額比序積分項目介紹</a:t>
            </a:r>
            <a:endParaRPr lang="zh-TW" altLang="en-US" sz="3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3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國中教育會考暨素養評量簡介</a:t>
            </a:r>
            <a:endParaRPr lang="zh-TW" altLang="en-US" sz="3000" b="1" u="sng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國中生生涯暨適性輔導</a:t>
            </a:r>
            <a:endParaRPr lang="en-US" altLang="zh-TW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國中畢業生適性入學宣導網站簡介</a:t>
            </a:r>
            <a:endParaRPr lang="en-US" altLang="zh-TW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結語</a:t>
            </a:r>
            <a:endParaRPr lang="en-US" altLang="zh-TW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2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/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/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/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/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/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solidFill>
              <a:srgbClr val="00B0F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/>
          <p:cNvGraphicFramePr>
            <a:graphicFrameLocks noGrp="1"/>
          </p:cNvGraphicFramePr>
          <p:nvPr/>
        </p:nvGraphicFramePr>
        <p:xfrm>
          <a:off x="684213" y="1700213"/>
          <a:ext cx="7993062" cy="3890054"/>
        </p:xfrm>
        <a:graphic>
          <a:graphicData uri="http://schemas.openxmlformats.org/drawingml/2006/table">
            <a:tbl>
              <a:tblPr/>
              <a:tblGrid>
                <a:gridCol w="18875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13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202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543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495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/>
                      </a:r>
                      <a:b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8" marB="456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2361" name="投影片編號版面配置區 9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D3B15D20-DB91-40A0-A69F-C3E87E1A4AEF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40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</p:nvPr>
        </p:nvGraphicFramePr>
        <p:xfrm>
          <a:off x="159692" y="836712"/>
          <a:ext cx="8984307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4387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44388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44389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44390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44391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44392" name="文字方塊 11"/>
          <p:cNvSpPr txBox="1">
            <a:spLocks noChangeArrowheads="1"/>
          </p:cNvSpPr>
          <p:nvPr/>
        </p:nvSpPr>
        <p:spPr bwMode="auto">
          <a:xfrm>
            <a:off x="3185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</a:t>
            </a:r>
            <a:r>
              <a:rPr lang="zh-TW" altLang="en-US" sz="2200" dirty="0" smtClean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序積分</a:t>
            </a:r>
            <a:endParaRPr lang="zh-TW" altLang="en-US" sz="2200" dirty="0">
              <a:solidFill>
                <a:srgbClr val="660066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44393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44394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44395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44396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44397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44398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44399" name="文字方塊 22"/>
          <p:cNvSpPr txBox="1">
            <a:spLocks noChangeArrowheads="1"/>
          </p:cNvSpPr>
          <p:nvPr/>
        </p:nvSpPr>
        <p:spPr bwMode="auto">
          <a:xfrm>
            <a:off x="3638788" y="2285991"/>
            <a:ext cx="861774" cy="35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eaLnBrk="1" hangingPunct="1"/>
            <a:r>
              <a:rPr lang="zh-TW" altLang="en-US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</a:t>
            </a:r>
            <a:r>
              <a:rPr lang="zh-TW" altLang="en-US" sz="2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</a:t>
            </a:r>
            <a:endParaRPr lang="en-US" altLang="zh-TW" sz="22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  <a:p>
            <a:pPr eaLnBrk="1" hangingPunct="1"/>
            <a:r>
              <a:rPr lang="zh-TW" altLang="en-US" sz="2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  總</a:t>
            </a:r>
            <a:r>
              <a:rPr lang="zh-TW" altLang="en-US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點數</a:t>
            </a:r>
          </a:p>
        </p:txBody>
      </p:sp>
      <p:graphicFrame>
        <p:nvGraphicFramePr>
          <p:cNvPr id="28726" name="Group 54"/>
          <p:cNvGraphicFramePr>
            <a:graphicFrameLocks noGrp="1"/>
          </p:cNvGraphicFramePr>
          <p:nvPr/>
        </p:nvGraphicFramePr>
        <p:xfrm>
          <a:off x="23813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/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44457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44458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3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44455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44456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44453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44454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28" name="標題 1"/>
          <p:cNvSpPr>
            <a:spLocks noGrp="1"/>
          </p:cNvSpPr>
          <p:nvPr>
            <p:ph type="title" idx="4294967295"/>
          </p:nvPr>
        </p:nvSpPr>
        <p:spPr>
          <a:xfrm>
            <a:off x="24606" y="357166"/>
            <a:ext cx="9119394" cy="57673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zh-TW" altLang="en-US" dirty="0" smtClean="0">
                <a:solidFill>
                  <a:srgbClr val="0000CC"/>
                </a:solidFill>
              </a:rPr>
              <a:t>同分超額比序步驟</a:t>
            </a:r>
          </a:p>
        </p:txBody>
      </p:sp>
      <p:sp>
        <p:nvSpPr>
          <p:cNvPr id="144450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44451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30" name="標題 1"/>
          <p:cNvSpPr>
            <a:spLocks noGrp="1"/>
          </p:cNvSpPr>
          <p:nvPr>
            <p:ph type="title" idx="4294967295"/>
          </p:nvPr>
        </p:nvSpPr>
        <p:spPr>
          <a:xfrm>
            <a:off x="5983694" y="965652"/>
            <a:ext cx="3261993" cy="57673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en-US" altLang="zh-TW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(</a:t>
            </a:r>
            <a:r>
              <a:rPr lang="zh-TW" alt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以</a:t>
            </a:r>
            <a:r>
              <a:rPr lang="zh-TW" alt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正式公告為</a:t>
            </a:r>
            <a:r>
              <a:rPr lang="zh-TW" alt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準</a:t>
            </a:r>
            <a:r>
              <a:rPr lang="en-US" altLang="zh-TW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)</a:t>
            </a:r>
            <a:endParaRPr lang="zh-TW" altLang="en-US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charset="0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</a:rPr>
              <a:t>桃連區</a:t>
            </a:r>
            <a:r>
              <a:rPr lang="en-US" altLang="zh-TW" dirty="0" smtClean="0">
                <a:solidFill>
                  <a:srgbClr val="0000CC"/>
                </a:solidFill>
              </a:rPr>
              <a:t>-</a:t>
            </a:r>
            <a:r>
              <a:rPr lang="zh-TW" altLang="en-US" dirty="0" smtClean="0">
                <a:solidFill>
                  <a:srgbClr val="0000CC"/>
                </a:solidFill>
              </a:rPr>
              <a:t>特色招生</a:t>
            </a:r>
            <a:r>
              <a:rPr lang="en-US" altLang="zh-TW" dirty="0" smtClean="0">
                <a:solidFill>
                  <a:srgbClr val="0000CC"/>
                </a:solidFill>
              </a:rPr>
              <a:t>(</a:t>
            </a:r>
            <a:r>
              <a:rPr lang="zh-TW" altLang="en-US" dirty="0" smtClean="0">
                <a:solidFill>
                  <a:srgbClr val="0000CC"/>
                </a:solidFill>
              </a:rPr>
              <a:t>可跨區</a:t>
            </a:r>
            <a:r>
              <a:rPr lang="en-US" altLang="zh-TW" dirty="0" smtClean="0">
                <a:solidFill>
                  <a:srgbClr val="0000CC"/>
                </a:solidFill>
              </a:rPr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643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818180253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/>
        </p:nvGraphicFramePr>
        <p:xfrm>
          <a:off x="250825" y="908050"/>
          <a:ext cx="8569325" cy="5394249"/>
        </p:xfrm>
        <a:graphic>
          <a:graphicData uri="http://schemas.openxmlformats.org/drawingml/2006/table">
            <a:tbl>
              <a:tblPr/>
              <a:tblGrid>
                <a:gridCol w="1368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6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246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313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51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27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大興飛修、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大興電機、大興餐管、大興時尚造型、六和機電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育達資訊、育達資處、育達應外、育達廣設、育達時尚、育達幼保、育達餐管、方曙飛修、方曙資訊、方曙餐飲、治平資訊、治平資處、治平應外（英文）、治平應外（日文）、治平電機、治平時尚、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永平資處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、永平汽車、永平餐管（中式點心）、永平餐管（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漢餅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 、永平餐管（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泰式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料理）、永平餐管（日本料理）、永平觀光（飲料調製）、永平表演藝術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、成功機械、成功流通、成功幼保、成功餐管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4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光啟餐旅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46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北科附工汽車、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新興機械、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新興飛修、新興資訊、新興資處、新興國貿、新興應外（日文）、新興觀光英文、新興多媒設計、新興觀光事業、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振聲電子商務、啟英汽車、啟英資訊、啟英資處、啟英電商、啟英應外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日文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、啟英時尚造型、啟英室內設計、啟英表藝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3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振聲應外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08" marR="5280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5681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400" b="1" dirty="0" smtClean="0">
                <a:ln w="19050">
                  <a:solidFill>
                    <a:schemeClr val="bg1"/>
                  </a:solidFill>
                </a:ln>
                <a:solidFill>
                  <a:srgbClr val="0000CC"/>
                </a:solidFill>
                <a:latin typeface="+mj-lt"/>
                <a:ea typeface="+mj-ea"/>
                <a:cs typeface="Tahoma" pitchFamily="34" charset="0"/>
              </a:rPr>
              <a:t>特招甄選入學辦理概況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dirty="0" smtClean="0">
                <a:solidFill>
                  <a:srgbClr val="0000CC"/>
                </a:solidFill>
              </a:rPr>
              <a:t>國中教育會考時程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</p:nvPr>
        </p:nvGraphicFramePr>
        <p:xfrm>
          <a:off x="468313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108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18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108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0000CC"/>
                </a:solidFill>
              </a:rPr>
              <a:t>國中教育會考型式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</p:nvPr>
        </p:nvGraphicFramePr>
        <p:xfrm>
          <a:off x="357158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圓角矩形圖說文字 4"/>
          <p:cNvSpPr/>
          <p:nvPr/>
        </p:nvSpPr>
        <p:spPr>
          <a:xfrm>
            <a:off x="8143900" y="1714488"/>
            <a:ext cx="857256" cy="2786082"/>
          </a:xfrm>
          <a:prstGeom prst="wedgeRoundRectCallout">
            <a:avLst>
              <a:gd name="adj1" fmla="val -310582"/>
              <a:gd name="adj2" fmla="val 77574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平均每題作答時間僅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1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分多鐘。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</a:rPr>
              <a:t>國中教育會考題目示例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4BDBB-713F-4356-83AB-28D2EB487FDC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  <p:pic>
        <p:nvPicPr>
          <p:cNvPr id="2314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0" y="2285992"/>
            <a:ext cx="4038600" cy="214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14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0" y="4500570"/>
            <a:ext cx="4038600" cy="180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向下箭號圖說文字 8"/>
          <p:cNvSpPr/>
          <p:nvPr/>
        </p:nvSpPr>
        <p:spPr>
          <a:xfrm>
            <a:off x="2786050" y="1285860"/>
            <a:ext cx="3643338" cy="1428760"/>
          </a:xfrm>
          <a:prstGeom prst="downArrow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結合圖表、生活，從中擷取資訊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時事當題幹使用。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0" name="向上箭號圖說文字 9"/>
          <p:cNvSpPr/>
          <p:nvPr/>
        </p:nvSpPr>
        <p:spPr>
          <a:xfrm>
            <a:off x="5286380" y="4572008"/>
            <a:ext cx="3643338" cy="1714488"/>
          </a:xfrm>
          <a:prstGeom prst="upArrow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文字閱讀量大，須完整讀完題幹與答案，才能理解與作答。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428868"/>
            <a:ext cx="3929058" cy="197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zh-TW" altLang="en-US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 dirty="0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 dirty="0" smtClean="0">
                <a:solidFill>
                  <a:srgbClr val="333399"/>
                </a:solidFill>
              </a:rPr>
              <a:t>。</a:t>
            </a:r>
            <a:endParaRPr lang="en-US" altLang="zh-TW" sz="3400" b="1" dirty="0" smtClean="0">
              <a:solidFill>
                <a:srgbClr val="333399"/>
              </a:solidFill>
            </a:endParaRPr>
          </a:p>
          <a:p>
            <a:r>
              <a:rPr lang="zh-TW" altLang="zh-TW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 dirty="0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 smtClean="0">
                <a:solidFill>
                  <a:srgbClr val="003366"/>
                </a:solidFill>
              </a:rPr>
              <a:t/>
            </a:r>
            <a:br>
              <a:rPr lang="zh-TW" altLang="en-US" dirty="0" smtClean="0">
                <a:solidFill>
                  <a:srgbClr val="003366"/>
                </a:solidFill>
              </a:rPr>
            </a:br>
            <a:endParaRPr lang="zh-TW" altLang="en-US" dirty="0" smtClean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dirty="0" smtClean="0">
                <a:solidFill>
                  <a:srgbClr val="0000CC"/>
                </a:solidFill>
              </a:rPr>
              <a:t>能力等級與加註標示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</p:nvPr>
        </p:nvGraphicFramePr>
        <p:xfrm>
          <a:off x="438150" y="1366838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 smtClean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/>
          <p:cNvGraphicFramePr>
            <a:graphicFrameLocks noGrp="1"/>
          </p:cNvGraphicFramePr>
          <p:nvPr/>
        </p:nvGraphicFramePr>
        <p:xfrm>
          <a:off x="1149350" y="2062163"/>
          <a:ext cx="6845300" cy="517662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71" marB="4547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4219" name="Rectangle 11"/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/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/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/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/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/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/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/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/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/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/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/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/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/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/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/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/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/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/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/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/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8" name="標題 87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107</a:t>
            </a:r>
            <a:r>
              <a:rPr lang="zh-TW" altLang="en-US" dirty="0" smtClean="0">
                <a:solidFill>
                  <a:srgbClr val="0000CC"/>
                </a:solidFill>
              </a:rPr>
              <a:t>年會考</a:t>
            </a:r>
            <a:r>
              <a:rPr lang="en-US" altLang="zh-TW" dirty="0" smtClean="0">
                <a:solidFill>
                  <a:srgbClr val="0000CC"/>
                </a:solidFill>
              </a:rPr>
              <a:t>-</a:t>
            </a:r>
            <a:r>
              <a:rPr lang="zh-TW" altLang="en-US" dirty="0" smtClean="0">
                <a:solidFill>
                  <a:srgbClr val="0000CC"/>
                </a:solidFill>
              </a:rPr>
              <a:t>等級標示題數</a:t>
            </a:r>
            <a:endParaRPr lang="zh-TW" altLang="en-US" dirty="0">
              <a:solidFill>
                <a:srgbClr val="0000CC"/>
              </a:solidFill>
            </a:endParaRPr>
          </a:p>
        </p:txBody>
      </p:sp>
      <p:pic>
        <p:nvPicPr>
          <p:cNvPr id="232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1758156"/>
            <a:ext cx="74866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323529" y="1176"/>
            <a:ext cx="8640959" cy="792088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zh-TW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年國教</a:t>
            </a:r>
            <a:r>
              <a:rPr lang="zh-TW" alt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為何</a:t>
            </a:r>
            <a:endParaRPr lang="zh-TW" altLang="en-US" dirty="0" smtClean="0">
              <a:ln>
                <a:noFill/>
              </a:ln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51520" y="1916832"/>
            <a:ext cx="8712968" cy="4824536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年國民基本教育</a:t>
            </a: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民國</a:t>
            </a: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前九</a:t>
            </a:r>
            <a:r>
              <a:rPr lang="zh-TW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年為國民教育</a:t>
            </a:r>
            <a:r>
              <a:rPr lang="zh-TW" altLang="en-US" sz="2800" dirty="0"/>
              <a:t>，依「國民教育法」及「強迫入學條例」規定辦理</a:t>
            </a:r>
            <a:r>
              <a:rPr lang="zh-TW" altLang="en-US" sz="2800" dirty="0" smtClean="0"/>
              <a:t>，主要</a:t>
            </a:r>
            <a:r>
              <a:rPr lang="zh-TW" altLang="en-US" sz="2800" dirty="0"/>
              <a:t>內涵為：普及、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義務</a:t>
            </a:r>
            <a:r>
              <a:rPr lang="zh-TW" altLang="en-US" sz="2800" dirty="0"/>
              <a:t>、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強迫入學</a:t>
            </a:r>
            <a:r>
              <a:rPr lang="zh-TW" altLang="en-US" sz="2800" dirty="0"/>
              <a:t>、免學費、以政府辦理為原則、劃分學區免試入學、單一類型學校及施以普通教育。 </a:t>
            </a:r>
            <a:endParaRPr lang="en-US" altLang="zh-TW" sz="2800" dirty="0" smtClean="0"/>
          </a:p>
          <a:p>
            <a:r>
              <a:rPr lang="zh-TW" altLang="en-US" sz="35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後</a:t>
            </a:r>
            <a:r>
              <a:rPr lang="zh-TW" altLang="en-US" sz="3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三年為高級中等教育</a:t>
            </a:r>
            <a:r>
              <a:rPr lang="zh-TW" altLang="en-US" sz="2800" dirty="0" smtClean="0"/>
              <a:t>，依「</a:t>
            </a:r>
            <a:r>
              <a:rPr lang="zh-TW" altLang="en-US" sz="2800" dirty="0"/>
              <a:t>高級中等教育法」，並於</a:t>
            </a:r>
            <a:r>
              <a:rPr lang="en-US" altLang="zh-TW" sz="2800" dirty="0"/>
              <a:t>103</a:t>
            </a:r>
            <a:r>
              <a:rPr lang="zh-TW" altLang="en-US" sz="2800" dirty="0"/>
              <a:t>年</a:t>
            </a:r>
            <a:r>
              <a:rPr lang="en-US" altLang="zh-TW" sz="2800" dirty="0"/>
              <a:t>8</a:t>
            </a:r>
            <a:r>
              <a:rPr lang="zh-TW" altLang="en-US" sz="2800" dirty="0"/>
              <a:t>月</a:t>
            </a:r>
            <a:r>
              <a:rPr lang="en-US" altLang="zh-TW" sz="2800" dirty="0"/>
              <a:t>10</a:t>
            </a:r>
            <a:r>
              <a:rPr lang="zh-TW" altLang="en-US" sz="2800" dirty="0"/>
              <a:t>日施行至今</a:t>
            </a:r>
            <a:r>
              <a:rPr lang="zh-TW" altLang="en-US" sz="2800" dirty="0" smtClean="0"/>
              <a:t>。主要</a:t>
            </a:r>
            <a:r>
              <a:rPr lang="zh-TW" altLang="en-US" sz="2800" dirty="0"/>
              <a:t>內涵為：普及、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自願非強迫入學</a:t>
            </a:r>
            <a:r>
              <a:rPr lang="zh-TW" altLang="en-US" sz="2800" dirty="0"/>
              <a:t>、免學費、公私立學校並行、免試入學為主、學校類型多元及普通與職業教育兼顧。</a:t>
            </a:r>
          </a:p>
          <a:p>
            <a:pPr eaLnBrk="1" hangingPunct="1">
              <a:lnSpc>
                <a:spcPct val="70000"/>
              </a:lnSpc>
              <a:buFontTx/>
              <a:buBlip>
                <a:blip r:embed="rId3"/>
              </a:buBlip>
              <a:defRPr/>
            </a:pPr>
            <a:endParaRPr lang="en-US" altLang="zh-TW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05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73B65476-1958-4C72-87E7-BA74C481601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50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107</a:t>
            </a:r>
            <a:r>
              <a:rPr lang="zh-TW" altLang="en-US" dirty="0" smtClean="0">
                <a:solidFill>
                  <a:srgbClr val="0000CC"/>
                </a:solidFill>
              </a:rPr>
              <a:t>年會考</a:t>
            </a:r>
            <a:r>
              <a:rPr lang="en-US" altLang="zh-TW" dirty="0" smtClean="0">
                <a:solidFill>
                  <a:srgbClr val="0000CC"/>
                </a:solidFill>
              </a:rPr>
              <a:t>-</a:t>
            </a:r>
            <a:r>
              <a:rPr lang="zh-TW" altLang="en-US" dirty="0" smtClean="0">
                <a:solidFill>
                  <a:srgbClr val="0000CC"/>
                </a:solidFill>
              </a:rPr>
              <a:t>等級標示百分比</a:t>
            </a:r>
            <a:endParaRPr lang="zh-TW" altLang="en-US" dirty="0"/>
          </a:p>
        </p:txBody>
      </p:sp>
      <p:pic>
        <p:nvPicPr>
          <p:cNvPr id="233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39491"/>
            <a:ext cx="8229600" cy="384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00CC"/>
                </a:solidFill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643063"/>
            <a:ext cx="5278438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/>
          <p:cNvSpPr/>
          <p:nvPr/>
        </p:nvSpPr>
        <p:spPr>
          <a:xfrm>
            <a:off x="1979613" y="1114425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428596" y="2643182"/>
            <a:ext cx="2087563" cy="431800"/>
          </a:xfrm>
          <a:prstGeom prst="wedgeRectCallout">
            <a:avLst>
              <a:gd name="adj1" fmla="val 93658"/>
              <a:gd name="adj2" fmla="val 3237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  <p:sp>
        <p:nvSpPr>
          <p:cNvPr id="6" name="向左箭號圖說文字 5"/>
          <p:cNvSpPr/>
          <p:nvPr/>
        </p:nvSpPr>
        <p:spPr>
          <a:xfrm>
            <a:off x="6715140" y="1928802"/>
            <a:ext cx="2214578" cy="4286280"/>
          </a:xfrm>
          <a:prstGeom prst="leftArrow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沒有分數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!</a:t>
            </a:r>
          </a:p>
          <a:p>
            <a:pPr algn="ctr"/>
            <a:endParaRPr lang="en-US" altLang="zh-TW" sz="28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由各免試就學區自行轉換成各區的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“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積分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”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6" grpId="0" build="allAtOnce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條條大路通羅馬</a:t>
            </a:r>
            <a:endParaRPr lang="en-US" altLang="zh-TW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性向測驗、興趣測驗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找出自己未來人生的方向</a:t>
            </a:r>
            <a:endParaRPr lang="en-US" altLang="zh-TW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altLang="zh-TW" dirty="0" smtClean="0"/>
          </a:p>
        </p:txBody>
      </p:sp>
      <p:sp>
        <p:nvSpPr>
          <p:cNvPr id="7475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7B2933A5-E538-4087-8CA1-443281493111}" type="slidenum">
              <a:rPr kumimoji="0" lang="en-US" altLang="zh-TW" smtClean="0">
                <a:solidFill>
                  <a:srgbClr val="0C3226"/>
                </a:solidFill>
                <a:latin typeface="Verdana" pitchFamily="34" charset="0"/>
              </a:rPr>
              <a:pPr/>
              <a:t>52</a:t>
            </a:fld>
            <a:endParaRPr kumimoji="0" lang="en-US" altLang="zh-TW" smtClean="0">
              <a:solidFill>
                <a:srgbClr val="0C322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75779" name="Picture 10" descr="Capture_2015_09_13_20_41_38_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1" y="-2"/>
            <a:ext cx="8136582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11"/>
          <p:cNvSpPr>
            <a:spLocks noChangeArrowheads="1"/>
          </p:cNvSpPr>
          <p:nvPr/>
        </p:nvSpPr>
        <p:spPr bwMode="auto">
          <a:xfrm>
            <a:off x="899592" y="1268760"/>
            <a:ext cx="2592288" cy="1080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3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latin typeface="Calibri" pitchFamily="34" charset="0"/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latin typeface="Calibri" pitchFamily="34" charset="0"/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76803" name="Picture 4" descr="Capture_2015_09_13_20_42_26_6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9" y="765175"/>
            <a:ext cx="8484724" cy="55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575469" y="692150"/>
            <a:ext cx="2844403" cy="115267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76805" name="Rectangle 6"/>
          <p:cNvSpPr>
            <a:spLocks noChangeArrowheads="1"/>
          </p:cNvSpPr>
          <p:nvPr/>
        </p:nvSpPr>
        <p:spPr bwMode="auto">
          <a:xfrm>
            <a:off x="827584" y="4581128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88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-19050"/>
            <a:ext cx="5184775" cy="6911975"/>
          </a:xfrm>
        </p:spPr>
      </p:pic>
      <p:sp>
        <p:nvSpPr>
          <p:cNvPr id="7782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676B8279-3C30-4A34-B037-867BD11C364E}" type="slidenum">
              <a:rPr kumimoji="0" lang="en-US" altLang="zh-TW" smtClean="0">
                <a:solidFill>
                  <a:srgbClr val="0C3226"/>
                </a:solidFill>
                <a:latin typeface="Verdana" pitchFamily="34" charset="0"/>
              </a:rPr>
              <a:pPr/>
              <a:t>55</a:t>
            </a:fld>
            <a:endParaRPr kumimoji="0" lang="en-US" altLang="zh-TW" smtClean="0">
              <a:solidFill>
                <a:srgbClr val="0C3226"/>
              </a:solidFill>
              <a:latin typeface="Verdana" pitchFamily="34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755650" y="4673600"/>
            <a:ext cx="33845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508625" y="1557338"/>
            <a:ext cx="3240088" cy="2592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誰說人生只有一條路？只要</a:t>
            </a:r>
            <a:r>
              <a:rPr lang="zh-TW" alt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態度正確、肯努力</a:t>
            </a:r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行行都能出狀元</a:t>
            </a:r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476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/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/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2" name="矩形 33"/>
          <p:cNvSpPr>
            <a:spLocks noChangeArrowheads="1"/>
          </p:cNvSpPr>
          <p:nvPr/>
        </p:nvSpPr>
        <p:spPr bwMode="auto">
          <a:xfrm>
            <a:off x="7731125" y="1008063"/>
            <a:ext cx="431800" cy="1700212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eaLnBrk="1" hangingPunct="1"/>
            <a:endParaRPr lang="en-US" altLang="zh-TW" sz="2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573" name="矩形 52"/>
          <p:cNvSpPr>
            <a:spLocks noChangeArrowheads="1"/>
          </p:cNvSpPr>
          <p:nvPr/>
        </p:nvSpPr>
        <p:spPr bwMode="auto">
          <a:xfrm>
            <a:off x="7412038" y="1412875"/>
            <a:ext cx="431800" cy="52959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eaLnBrk="1" hangingPunct="1"/>
            <a:r>
              <a:rPr lang="zh-TW" altLang="en-US" sz="2000">
                <a:latin typeface="微軟正黑體" pitchFamily="34" charset="-120"/>
                <a:ea typeface="微軟正黑體" pitchFamily="34" charset="-120"/>
              </a:rPr>
              <a:t>認識全國五專、各免試就學區高中職學校</a:t>
            </a:r>
            <a:endParaRPr lang="en-US" altLang="zh-TW" sz="200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en-US" altLang="zh-TW" sz="200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465168" y="1009673"/>
            <a:ext cx="8464550" cy="5705475"/>
            <a:chOff x="355600" y="892175"/>
            <a:chExt cx="8464550" cy="5705475"/>
          </a:xfrm>
        </p:grpSpPr>
        <p:sp>
          <p:nvSpPr>
            <p:cNvPr id="23554" name="文字方塊 26"/>
            <p:cNvSpPr txBox="1">
              <a:spLocks noChangeArrowheads="1"/>
            </p:cNvSpPr>
            <p:nvPr/>
          </p:nvSpPr>
          <p:spPr bwMode="auto">
            <a:xfrm>
              <a:off x="355600" y="892175"/>
              <a:ext cx="5470525" cy="554038"/>
            </a:xfrm>
            <a:prstGeom prst="rect">
              <a:avLst/>
            </a:prstGeom>
            <a:solidFill>
              <a:srgbClr val="FFC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zh-TW" altLang="en-US" sz="3000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適性輔導</a:t>
              </a:r>
            </a:p>
          </p:txBody>
        </p:sp>
        <p:sp>
          <p:nvSpPr>
            <p:cNvPr id="23555" name="文字方塊 27"/>
            <p:cNvSpPr txBox="1">
              <a:spLocks noChangeArrowheads="1"/>
            </p:cNvSpPr>
            <p:nvPr/>
          </p:nvSpPr>
          <p:spPr bwMode="auto">
            <a:xfrm>
              <a:off x="5899150" y="892175"/>
              <a:ext cx="2919413" cy="554038"/>
            </a:xfrm>
            <a:prstGeom prst="rect">
              <a:avLst/>
            </a:prstGeom>
            <a:solidFill>
              <a:srgbClr val="92D05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zh-TW" altLang="en-US" sz="3000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適性入學</a:t>
              </a:r>
            </a:p>
          </p:txBody>
        </p:sp>
        <p:sp>
          <p:nvSpPr>
            <p:cNvPr id="23556" name="文字方塊 28"/>
            <p:cNvSpPr txBox="1">
              <a:spLocks noChangeArrowheads="1"/>
            </p:cNvSpPr>
            <p:nvPr/>
          </p:nvSpPr>
          <p:spPr bwMode="auto">
            <a:xfrm>
              <a:off x="355600" y="6092825"/>
              <a:ext cx="8464550" cy="504825"/>
            </a:xfrm>
            <a:prstGeom prst="rect">
              <a:avLst/>
            </a:prstGeom>
            <a:solidFill>
              <a:srgbClr val="FFCCFF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zh-TW" altLang="en-US" sz="2600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親師攜手合作    孩子適性揚才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355600" y="2016125"/>
              <a:ext cx="654050" cy="40846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2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認識適性輔導重要性</a:t>
              </a:r>
            </a:p>
          </p:txBody>
        </p:sp>
        <p:grpSp>
          <p:nvGrpSpPr>
            <p:cNvPr id="2" name="群組 30"/>
            <p:cNvGrpSpPr>
              <a:grpSpLocks/>
            </p:cNvGrpSpPr>
            <p:nvPr/>
          </p:nvGrpSpPr>
          <p:grpSpPr bwMode="auto">
            <a:xfrm>
              <a:off x="1009650" y="5445125"/>
              <a:ext cx="4814888" cy="655638"/>
              <a:chOff x="1115615" y="4905770"/>
              <a:chExt cx="4608513" cy="638843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115615" y="4905770"/>
                <a:ext cx="1533132" cy="63884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18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自我覺察</a:t>
                </a:r>
                <a:endParaRPr lang="en-US" altLang="zh-TW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8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與探索</a:t>
                </a: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2653305" y="4905770"/>
                <a:ext cx="1533132" cy="63884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18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生涯覺察</a:t>
                </a:r>
                <a:endParaRPr lang="en-US" altLang="zh-TW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8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與試探</a:t>
                </a: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186438" y="4905770"/>
                <a:ext cx="1537690" cy="63884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18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生涯探索</a:t>
                </a:r>
                <a:endParaRPr lang="en-US" altLang="zh-TW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8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與抉擇</a:t>
                </a: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1009650" y="2016125"/>
              <a:ext cx="4816475" cy="3429000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r>
                <a:rPr lang="zh-TW" altLang="en-US" sz="200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★</a:t>
              </a:r>
              <a:r>
                <a:rPr lang="zh-TW" altLang="en-US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十二年國民基本教育適性輔導作為</a:t>
              </a:r>
              <a:endParaRPr lang="en-US" altLang="zh-TW"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lang="zh-TW" altLang="zh-TW" sz="180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★</a:t>
              </a:r>
              <a:r>
                <a:rPr lang="zh-TW" altLang="en-US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學校教學活動規劃、國中學生生涯輔導紀錄手冊及生涯檔案，適性輔導相關問題，請洽詢各國中教務處及輔導處（室）</a:t>
              </a:r>
              <a:endParaRPr lang="en-US" altLang="zh-TW"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endParaRPr lang="zh-TW" altLang="en-US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104900" y="3213100"/>
              <a:ext cx="4600575" cy="2163763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en-US" altLang="zh-TW" sz="18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lang="zh-TW" altLang="en-US" sz="18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內涵</a:t>
              </a:r>
              <a:r>
                <a:rPr lang="en-US" altLang="zh-TW" sz="18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-</a:t>
              </a:r>
            </a:p>
            <a:p>
              <a:pPr eaLnBrk="1" hangingPunct="1">
                <a:defRPr/>
              </a:pPr>
              <a:r>
                <a:rPr lang="zh-TW" altLang="en-US" sz="1800" b="1">
                  <a:solidFill>
                    <a:schemeClr val="hlink"/>
                  </a:solidFill>
                  <a:latin typeface="微軟正黑體" pitchFamily="34" charset="-120"/>
                  <a:ea typeface="微軟正黑體" pitchFamily="34" charset="-120"/>
                </a:rPr>
                <a:t>多元探索</a:t>
              </a:r>
              <a:r>
                <a:rPr lang="zh-TW" altLang="en-US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：校內外適性輔導教學活動及家</a:t>
              </a:r>
              <a:endParaRPr lang="en-US" altLang="zh-TW"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lang="en-US" altLang="zh-TW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                    </a:t>
              </a:r>
              <a:r>
                <a:rPr lang="zh-TW" altLang="en-US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庭活動</a:t>
              </a:r>
              <a:endParaRPr lang="en-US" altLang="zh-TW"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lang="zh-TW" altLang="en-US" sz="1800" b="1">
                  <a:solidFill>
                    <a:schemeClr val="hlink"/>
                  </a:solidFill>
                  <a:latin typeface="微軟正黑體" pitchFamily="34" charset="-120"/>
                  <a:ea typeface="微軟正黑體" pitchFamily="34" charset="-120"/>
                </a:rPr>
                <a:t>生涯紀錄</a:t>
              </a:r>
              <a:r>
                <a:rPr lang="zh-TW" altLang="en-US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：生涯輔導紀錄手冊、生涯檔案</a:t>
              </a:r>
            </a:p>
            <a:p>
              <a:pPr eaLnBrk="1" hangingPunct="1">
                <a:defRPr/>
              </a:pPr>
              <a:r>
                <a:rPr lang="zh-TW" altLang="en-US" sz="1800" b="1">
                  <a:solidFill>
                    <a:schemeClr val="hlink"/>
                  </a:solidFill>
                  <a:latin typeface="微軟正黑體" pitchFamily="34" charset="-120"/>
                  <a:ea typeface="微軟正黑體" pitchFamily="34" charset="-120"/>
                </a:rPr>
                <a:t>輔導資源</a:t>
              </a:r>
              <a:r>
                <a:rPr lang="zh-TW" altLang="en-US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：各縣市輔諮中心、學校（教師</a:t>
              </a:r>
              <a:endParaRPr lang="en-US" altLang="zh-TW"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lang="en-US" altLang="zh-TW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                    </a:t>
              </a:r>
              <a:r>
                <a:rPr lang="zh-TW" altLang="en-US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諮詢輔導、心理測驗結果等）、</a:t>
              </a:r>
              <a:endParaRPr lang="en-US" altLang="zh-TW"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lang="en-US" altLang="zh-TW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                    </a:t>
              </a:r>
              <a:r>
                <a:rPr lang="zh-TW" altLang="en-US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高中職校及技專校院參訪介紹、</a:t>
              </a:r>
              <a:endParaRPr lang="en-US" altLang="zh-TW"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lang="en-US" altLang="zh-TW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                    </a:t>
              </a:r>
              <a:r>
                <a:rPr lang="zh-TW" altLang="en-US" sz="18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產業資訊</a:t>
              </a:r>
              <a:endParaRPr lang="en-US" altLang="zh-TW"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" name="群組 1"/>
            <p:cNvGrpSpPr>
              <a:grpSpLocks/>
            </p:cNvGrpSpPr>
            <p:nvPr/>
          </p:nvGrpSpPr>
          <p:grpSpPr bwMode="auto">
            <a:xfrm>
              <a:off x="355600" y="1441450"/>
              <a:ext cx="5470525" cy="574675"/>
              <a:chOff x="373794" y="1440663"/>
              <a:chExt cx="5278326" cy="576065"/>
            </a:xfrm>
          </p:grpSpPr>
          <p:sp>
            <p:nvSpPr>
              <p:cNvPr id="23577" name="五邊形 38"/>
              <p:cNvSpPr>
                <a:spLocks noChangeArrowheads="1"/>
              </p:cNvSpPr>
              <p:nvPr/>
            </p:nvSpPr>
            <p:spPr bwMode="auto">
              <a:xfrm>
                <a:off x="373794" y="1440663"/>
                <a:ext cx="936107" cy="576063"/>
              </a:xfrm>
              <a:prstGeom prst="homePlate">
                <a:avLst>
                  <a:gd name="adj" fmla="val 49999"/>
                </a:avLst>
              </a:prstGeom>
              <a:solidFill>
                <a:srgbClr val="FFFFCC"/>
              </a:solidFill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633413" indent="-633413"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  <a:endParaRPr lang="en-US" altLang="zh-TW" sz="2000">
                  <a:latin typeface="微軟正黑體" pitchFamily="34" charset="-120"/>
                  <a:ea typeface="微軟正黑體" pitchFamily="34" charset="-120"/>
                </a:endParaRPr>
              </a:p>
              <a:p>
                <a:pPr marL="633413" indent="-633413"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入學</a:t>
                </a:r>
              </a:p>
            </p:txBody>
          </p:sp>
          <p:sp>
            <p:nvSpPr>
              <p:cNvPr id="40" name="＞形箭號 39"/>
              <p:cNvSpPr/>
              <p:nvPr/>
            </p:nvSpPr>
            <p:spPr>
              <a:xfrm>
                <a:off x="1021714" y="1440663"/>
                <a:ext cx="1736977" cy="576065"/>
              </a:xfrm>
              <a:prstGeom prst="chevron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七年級</a:t>
                </a:r>
              </a:p>
            </p:txBody>
          </p:sp>
          <p:sp>
            <p:nvSpPr>
              <p:cNvPr id="41" name="＞形箭號 40"/>
              <p:cNvSpPr/>
              <p:nvPr/>
            </p:nvSpPr>
            <p:spPr>
              <a:xfrm>
                <a:off x="2394140" y="1440663"/>
                <a:ext cx="1796714" cy="576065"/>
              </a:xfrm>
              <a:prstGeom prst="chevr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八年級</a:t>
                </a:r>
              </a:p>
            </p:txBody>
          </p:sp>
          <p:sp>
            <p:nvSpPr>
              <p:cNvPr id="42" name="＞形箭號 41"/>
              <p:cNvSpPr/>
              <p:nvPr/>
            </p:nvSpPr>
            <p:spPr>
              <a:xfrm>
                <a:off x="3902890" y="1440663"/>
                <a:ext cx="1749230" cy="576065"/>
              </a:xfrm>
              <a:prstGeom prst="chevr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九年級</a:t>
                </a:r>
              </a:p>
            </p:txBody>
          </p:sp>
        </p:grpSp>
        <p:sp>
          <p:nvSpPr>
            <p:cNvPr id="23562" name="矩形 42"/>
            <p:cNvSpPr>
              <a:spLocks noChangeArrowheads="1"/>
            </p:cNvSpPr>
            <p:nvPr/>
          </p:nvSpPr>
          <p:spPr bwMode="auto">
            <a:xfrm>
              <a:off x="5897563" y="1441450"/>
              <a:ext cx="719137" cy="4659313"/>
            </a:xfrm>
            <a:prstGeom prst="rect">
              <a:avLst/>
            </a:prstGeom>
            <a:solidFill>
              <a:srgbClr val="FFFFCC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 anchor="b"/>
            <a:lstStyle/>
            <a:p>
              <a:pPr eaLnBrk="1" hangingPunct="1"/>
              <a:r>
                <a:rPr lang="zh-TW" altLang="en-US" sz="2000">
                  <a:latin typeface="微軟正黑體" pitchFamily="34" charset="-120"/>
                  <a:ea typeface="微軟正黑體" pitchFamily="34" charset="-120"/>
                </a:rPr>
                <a:t>親師生共同完成「</a:t>
              </a:r>
              <a:r>
                <a:rPr lang="zh-TW" altLang="en-US" sz="2000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國中學生生涯輔導紀</a:t>
              </a:r>
              <a:endParaRPr lang="en-US" altLang="zh-TW" sz="2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4" name="向右箭號 43"/>
            <p:cNvSpPr/>
            <p:nvPr/>
          </p:nvSpPr>
          <p:spPr>
            <a:xfrm>
              <a:off x="5656263" y="5949950"/>
              <a:ext cx="361950" cy="2460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564" name="矩形 44"/>
            <p:cNvSpPr>
              <a:spLocks noChangeArrowheads="1"/>
            </p:cNvSpPr>
            <p:nvPr/>
          </p:nvSpPr>
          <p:spPr bwMode="auto">
            <a:xfrm>
              <a:off x="6659563" y="1484313"/>
              <a:ext cx="720725" cy="4654550"/>
            </a:xfrm>
            <a:prstGeom prst="rect">
              <a:avLst/>
            </a:prstGeom>
            <a:solidFill>
              <a:srgbClr val="CCFFCC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 anchor="b"/>
            <a:lstStyle/>
            <a:p>
              <a:pPr eaLnBrk="1" hangingPunct="1"/>
              <a:r>
                <a:rPr lang="zh-TW" altLang="en-US" sz="2000">
                  <a:latin typeface="微軟正黑體" pitchFamily="34" charset="-120"/>
                  <a:ea typeface="微軟正黑體" pitchFamily="34" charset="-120"/>
                </a:rPr>
                <a:t>認識你所在就學區免試入學（含超額比</a:t>
              </a:r>
              <a:endParaRPr lang="en-US" altLang="zh-TW" sz="20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565" name="矩形 45"/>
            <p:cNvSpPr>
              <a:spLocks noChangeArrowheads="1"/>
            </p:cNvSpPr>
            <p:nvPr/>
          </p:nvSpPr>
          <p:spPr bwMode="auto">
            <a:xfrm>
              <a:off x="7386638" y="1441450"/>
              <a:ext cx="776287" cy="4659313"/>
            </a:xfrm>
            <a:prstGeom prst="rect">
              <a:avLst/>
            </a:prstGeom>
            <a:solidFill>
              <a:srgbClr val="CCFF99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eaLnBrk="1" hangingPunct="1"/>
              <a:endParaRPr lang="en-US" altLang="zh-TW" sz="20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566" name="矩形 46"/>
            <p:cNvSpPr>
              <a:spLocks noChangeArrowheads="1"/>
            </p:cNvSpPr>
            <p:nvPr/>
          </p:nvSpPr>
          <p:spPr bwMode="auto">
            <a:xfrm>
              <a:off x="8159750" y="1446213"/>
              <a:ext cx="658813" cy="4637087"/>
            </a:xfrm>
            <a:prstGeom prst="rect">
              <a:avLst/>
            </a:prstGeom>
            <a:solidFill>
              <a:srgbClr val="CCFF66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eaLnBrk="1" hangingPunct="1"/>
              <a:endParaRPr lang="zh-TW" altLang="en-US" sz="20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567" name="矩形 47"/>
            <p:cNvSpPr>
              <a:spLocks noChangeArrowheads="1"/>
            </p:cNvSpPr>
            <p:nvPr/>
          </p:nvSpPr>
          <p:spPr bwMode="auto">
            <a:xfrm>
              <a:off x="6156325" y="1341438"/>
              <a:ext cx="544513" cy="3135312"/>
            </a:xfrm>
            <a:prstGeom prst="rect">
              <a:avLst/>
            </a:prstGeom>
            <a:noFill/>
            <a:ln w="25400" algn="ctr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 eaLnBrk="1" hangingPunct="1"/>
              <a:r>
                <a:rPr lang="zh-TW" altLang="en-US" sz="2000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錄手冊</a:t>
              </a:r>
              <a:r>
                <a:rPr lang="zh-TW" altLang="en-US" sz="2000">
                  <a:latin typeface="微軟正黑體" pitchFamily="34" charset="-120"/>
                  <a:ea typeface="微軟正黑體" pitchFamily="34" charset="-120"/>
                </a:rPr>
                <a:t>」生涯發展規劃書</a:t>
              </a:r>
              <a:endParaRPr lang="en-US" altLang="zh-TW" sz="20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568" name="矩形 48"/>
            <p:cNvSpPr>
              <a:spLocks noChangeArrowheads="1"/>
            </p:cNvSpPr>
            <p:nvPr/>
          </p:nvSpPr>
          <p:spPr bwMode="auto">
            <a:xfrm>
              <a:off x="6948488" y="1125538"/>
              <a:ext cx="431800" cy="2641600"/>
            </a:xfrm>
            <a:prstGeom prst="rect">
              <a:avLst/>
            </a:prstGeom>
            <a:noFill/>
            <a:ln w="25400" algn="ctr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 eaLnBrk="1" hangingPunct="1"/>
              <a:r>
                <a:rPr lang="zh-TW" altLang="en-US" sz="2000">
                  <a:latin typeface="微軟正黑體" pitchFamily="34" charset="-120"/>
                  <a:ea typeface="微軟正黑體" pitchFamily="34" charset="-120"/>
                </a:rPr>
                <a:t>序）及特色招生</a:t>
              </a:r>
              <a:endParaRPr lang="en-US" altLang="zh-TW" sz="20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0" name="向右箭號 49"/>
            <p:cNvSpPr/>
            <p:nvPr/>
          </p:nvSpPr>
          <p:spPr>
            <a:xfrm>
              <a:off x="6475413" y="5961063"/>
              <a:ext cx="361950" cy="24606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1" name="向右箭號 50"/>
            <p:cNvSpPr/>
            <p:nvPr/>
          </p:nvSpPr>
          <p:spPr>
            <a:xfrm>
              <a:off x="7196138" y="5961063"/>
              <a:ext cx="361950" cy="24606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2" name="向右箭號 51"/>
            <p:cNvSpPr/>
            <p:nvPr/>
          </p:nvSpPr>
          <p:spPr>
            <a:xfrm>
              <a:off x="7988300" y="5972175"/>
              <a:ext cx="361950" cy="2476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574" name="矩形 53"/>
            <p:cNvSpPr>
              <a:spLocks noChangeArrowheads="1"/>
            </p:cNvSpPr>
            <p:nvPr/>
          </p:nvSpPr>
          <p:spPr bwMode="auto">
            <a:xfrm>
              <a:off x="8204200" y="1350963"/>
              <a:ext cx="431800" cy="4448175"/>
            </a:xfrm>
            <a:prstGeom prst="rect">
              <a:avLst/>
            </a:prstGeom>
            <a:noFill/>
            <a:ln w="25400" algn="ctr">
              <a:noFill/>
              <a:round/>
              <a:headEnd/>
              <a:tailEnd/>
            </a:ln>
          </p:spPr>
          <p:txBody>
            <a:bodyPr vert="eaVert" anchor="ctr"/>
            <a:lstStyle/>
            <a:p>
              <a:pPr algn="ctr" eaLnBrk="1" hangingPunct="1"/>
              <a:endParaRPr lang="en-US" altLang="zh-TW" sz="200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3575" name="矩形 55"/>
          <p:cNvSpPr>
            <a:spLocks noChangeArrowheads="1"/>
          </p:cNvSpPr>
          <p:nvPr/>
        </p:nvSpPr>
        <p:spPr bwMode="auto">
          <a:xfrm>
            <a:off x="8820150" y="1176338"/>
            <a:ext cx="431800" cy="3527425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eaLnBrk="1" hangingPunct="1"/>
            <a:endParaRPr lang="en-US" altLang="zh-TW" sz="2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576" name="矩形 56"/>
          <p:cNvSpPr>
            <a:spLocks noChangeArrowheads="1"/>
          </p:cNvSpPr>
          <p:nvPr/>
        </p:nvSpPr>
        <p:spPr bwMode="auto">
          <a:xfrm>
            <a:off x="8275638" y="1458913"/>
            <a:ext cx="431800" cy="5295900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eaLnBrk="1" hangingPunct="1"/>
            <a:r>
              <a:rPr lang="zh-TW" altLang="en-US" sz="2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34" name="標題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</a:rPr>
              <a:t>國中階段適性作為</a:t>
            </a:r>
            <a:endParaRPr lang="zh-TW" alt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05"/>
          <p:cNvSpPr>
            <a:spLocks noChangeArrowheads="1"/>
          </p:cNvSpPr>
          <p:nvPr/>
        </p:nvSpPr>
        <p:spPr bwMode="gray">
          <a:xfrm>
            <a:off x="4643438" y="1557338"/>
            <a:ext cx="45005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zh-TW" dirty="0">
                <a:solidFill>
                  <a:srgbClr val="080808"/>
                </a:solidFill>
                <a:latin typeface="微軟正黑體" pitchFamily="34" charset="-120"/>
              </a:rPr>
              <a:t>100</a:t>
            </a:r>
            <a:r>
              <a:rPr lang="zh-TW" altLang="en-US" dirty="0">
                <a:solidFill>
                  <a:srgbClr val="080808"/>
                </a:solidFill>
                <a:latin typeface="微軟正黑體" pitchFamily="34" charset="-120"/>
              </a:rPr>
              <a:t>學年度起，新生每人一冊（</a:t>
            </a:r>
            <a:r>
              <a:rPr lang="en-US" altLang="zh-TW" dirty="0">
                <a:solidFill>
                  <a:srgbClr val="080808"/>
                </a:solidFill>
                <a:latin typeface="微軟正黑體" pitchFamily="34" charset="-120"/>
              </a:rPr>
              <a:t>101</a:t>
            </a:r>
            <a:r>
              <a:rPr lang="zh-TW" altLang="en-US" dirty="0">
                <a:solidFill>
                  <a:srgbClr val="080808"/>
                </a:solidFill>
                <a:latin typeface="微軟正黑體" pitchFamily="34" charset="-120"/>
              </a:rPr>
              <a:t>學年度微調）</a:t>
            </a:r>
            <a:endParaRPr lang="en-US" altLang="zh-TW" dirty="0">
              <a:solidFill>
                <a:srgbClr val="080808"/>
              </a:solidFill>
              <a:latin typeface="微軟正黑體" pitchFamily="34" charset="-12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zh-TW" altLang="en-US" b="1" dirty="0">
                <a:solidFill>
                  <a:srgbClr val="64C143"/>
                </a:solidFill>
                <a:latin typeface="微軟正黑體" pitchFamily="34" charset="-120"/>
              </a:rPr>
              <a:t>手冊可幫助學生</a:t>
            </a:r>
            <a:r>
              <a:rPr lang="zh-TW" altLang="zh-TW" b="1" dirty="0">
                <a:solidFill>
                  <a:srgbClr val="64C143"/>
                </a:solidFill>
                <a:latin typeface="微軟正黑體" pitchFamily="34" charset="-120"/>
              </a:rPr>
              <a:t>澄清</a:t>
            </a:r>
            <a:r>
              <a:rPr lang="zh-TW" altLang="en-US" b="1" dirty="0">
                <a:solidFill>
                  <a:srgbClr val="64C143"/>
                </a:solidFill>
                <a:latin typeface="微軟正黑體" pitchFamily="34" charset="-120"/>
              </a:rPr>
              <a:t>個人</a:t>
            </a:r>
            <a:r>
              <a:rPr lang="zh-TW" altLang="zh-TW" b="1" dirty="0">
                <a:solidFill>
                  <a:srgbClr val="64C143"/>
                </a:solidFill>
                <a:latin typeface="微軟正黑體" pitchFamily="34" charset="-120"/>
              </a:rPr>
              <a:t>的</a:t>
            </a:r>
            <a:r>
              <a:rPr lang="zh-TW" altLang="en-US" b="1" dirty="0">
                <a:solidFill>
                  <a:srgbClr val="64C143"/>
                </a:solidFill>
                <a:latin typeface="微軟正黑體" pitchFamily="34" charset="-120"/>
              </a:rPr>
              <a:t>性向、興趣、價值觀，瞭</a:t>
            </a:r>
            <a:r>
              <a:rPr lang="zh-TW" altLang="zh-TW" b="1" dirty="0">
                <a:solidFill>
                  <a:srgbClr val="64C143"/>
                </a:solidFill>
                <a:latin typeface="微軟正黑體" pitchFamily="34" charset="-120"/>
              </a:rPr>
              <a:t>解</a:t>
            </a:r>
            <a:r>
              <a:rPr lang="zh-TW" altLang="en-US" b="1" dirty="0">
                <a:solidFill>
                  <a:srgbClr val="64C143"/>
                </a:solidFill>
                <a:latin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lang="en-US" altLang="zh-TW" dirty="0">
              <a:solidFill>
                <a:srgbClr val="64C143"/>
              </a:solidFill>
              <a:latin typeface="微軟正黑體" pitchFamily="34" charset="-120"/>
            </a:endParaRPr>
          </a:p>
        </p:txBody>
      </p:sp>
      <p:pic>
        <p:nvPicPr>
          <p:cNvPr id="74756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7338"/>
            <a:ext cx="3600400" cy="4852294"/>
          </a:xfrm>
        </p:spPr>
      </p:pic>
      <p:sp>
        <p:nvSpPr>
          <p:cNvPr id="36868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solidFill>
                  <a:srgbClr val="C00000"/>
                </a:solidFill>
                <a:latin typeface="微軟正黑體" pitchFamily="34" charset="-120"/>
                <a:sym typeface="Wingdings" pitchFamily="2" charset="2"/>
              </a:rPr>
              <a:t></a:t>
            </a:r>
            <a:r>
              <a:rPr kumimoji="1" lang="zh-TW" altLang="en-US" sz="2800" b="1" dirty="0">
                <a:solidFill>
                  <a:srgbClr val="990000"/>
                </a:solidFill>
                <a:latin typeface="微軟正黑體" pitchFamily="34" charset="-120"/>
                <a:sym typeface="Wingdings" pitchFamily="2" charset="2"/>
              </a:rPr>
              <a:t>國中學生生涯發展紀錄手冊</a:t>
            </a:r>
            <a:endParaRPr kumimoji="1" lang="zh-TW" altLang="zh-TW" sz="2800" b="1" dirty="0">
              <a:solidFill>
                <a:prstClr val="black"/>
              </a:solidFill>
              <a:latin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2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/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8968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</a:t>
            </a:r>
            <a:r>
              <a:rPr lang="zh-TW" altLang="en-US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手冊</a:t>
            </a:r>
            <a:endParaRPr lang="zh-TW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969" name="圖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/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480120" y="-99392"/>
            <a:ext cx="8229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為何要讓孩子適性發展</a:t>
            </a:r>
            <a:endParaRPr lang="zh-TW" altLang="en-US" dirty="0" smtClean="0">
              <a:ln>
                <a:noFill/>
              </a:ln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51520" y="2708920"/>
            <a:ext cx="8686800" cy="187220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各位家長</a:t>
            </a:r>
            <a:endParaRPr lang="en-US" altLang="zh-TW" sz="6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您真的「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學以致用」</a:t>
            </a:r>
            <a:r>
              <a:rPr lang="zh-TW" alt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嗎？</a:t>
            </a:r>
            <a:endParaRPr lang="en-US" altLang="zh-TW" sz="6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50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/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004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</a:t>
            </a:r>
            <a:r>
              <a:rPr lang="zh-TW" altLang="en-US" sz="2800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手冊</a:t>
            </a:r>
            <a:endParaRPr lang="zh-TW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3011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endParaRPr lang="zh-TW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/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3013" name="圖片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圖片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/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11209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圖片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/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1206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測驗</a:t>
            </a:r>
            <a:endParaRPr lang="zh-TW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5299" name="Picture 3" descr="擷取_2015_03_12_21_58_50_8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/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9639" name="圖片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/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9641" name="圖片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3732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/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3740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3750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51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3768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3769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3770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3753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54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55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56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57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58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59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60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61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62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63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64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65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66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67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4755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4756" name="圖片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3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4767" name="Picture 2" descr="041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4771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4772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/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4777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4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4800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801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802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803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804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805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5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4794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795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796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797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798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4799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4780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4781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4782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4783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4784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4785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4786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4787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4788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4789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6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/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/>
                <p:cNvSpPr/>
                <p:nvPr/>
              </p:nvSpPr>
              <p:spPr>
                <a:xfrm rot="1561976" flipH="1">
                  <a:off x="2637514" y="2881603"/>
                  <a:ext cx="2439504" cy="243685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/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/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/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8135937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41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/>
          <p:cNvGraphicFramePr>
            <a:graphicFrameLocks noGrp="1"/>
          </p:cNvGraphicFramePr>
          <p:nvPr/>
        </p:nvGraphicFramePr>
        <p:xfrm>
          <a:off x="68263" y="1293813"/>
          <a:ext cx="8964612" cy="491185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567164"/>
              </p:ext>
            </p:extLst>
          </p:nvPr>
        </p:nvGraphicFramePr>
        <p:xfrm>
          <a:off x="395536" y="1628800"/>
          <a:ext cx="8208912" cy="480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382286"/>
              </p:ext>
            </p:extLst>
          </p:nvPr>
        </p:nvGraphicFramePr>
        <p:xfrm>
          <a:off x="467544" y="764704"/>
          <a:ext cx="8352928" cy="1097280"/>
        </p:xfrm>
        <a:graphic>
          <a:graphicData uri="http://schemas.openxmlformats.org/drawingml/2006/table">
            <a:tbl>
              <a:tblPr/>
              <a:tblGrid>
                <a:gridCol w="8352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00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為何要讓孩子適性發展</a:t>
                      </a:r>
                      <a:endParaRPr lang="en-US" altLang="zh-TW" sz="3600" b="1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少</a:t>
                      </a: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子化，每個孩子應受到更好的學習照顧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062547"/>
              </p:ext>
            </p:extLst>
          </p:nvPr>
        </p:nvGraphicFramePr>
        <p:xfrm>
          <a:off x="5796136" y="6381328"/>
          <a:ext cx="2484430" cy="255270"/>
        </p:xfrm>
        <a:graphic>
          <a:graphicData uri="http://schemas.openxmlformats.org/drawingml/2006/table">
            <a:tbl>
              <a:tblPr/>
              <a:tblGrid>
                <a:gridCol w="24844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527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400" b="1" i="0" u="none" strike="noStrike" dirty="0">
                          <a:solidFill>
                            <a:srgbClr val="FF99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資料來源：內政部戶政司。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2998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77C2FD58-875E-4FB0-ACB6-D864D2CF69E8}" type="slidenum"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/>
              <a:t>7</a:t>
            </a:fld>
            <a:endParaRPr lang="en-US" altLang="zh-TW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7377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/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/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/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3" descr="Capture_2016_02_28_15_26_43_6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908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24" descr="Capture_2016_02_28_15_26_53_4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263"/>
            <a:ext cx="90868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3" name="Text Box 25">
            <a:extLst/>
          </p:cNvPr>
          <p:cNvSpPr txBox="1">
            <a:spLocks noChangeArrowheads="1"/>
          </p:cNvSpPr>
          <p:nvPr/>
        </p:nvSpPr>
        <p:spPr bwMode="auto">
          <a:xfrm>
            <a:off x="2700338" y="333375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適性輔導</a:t>
            </a:r>
          </a:p>
        </p:txBody>
      </p:sp>
    </p:spTree>
    <p:extLst>
      <p:ext uri="{BB962C8B-B14F-4D97-AF65-F5344CB8AC3E}">
        <p14:creationId xmlns:p14="http://schemas.microsoft.com/office/powerpoint/2010/main" val="32021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內容版面配置區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75" y="1412875"/>
            <a:ext cx="9128125" cy="5911850"/>
          </a:xfr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3188" y="3717925"/>
            <a:ext cx="3017837" cy="3457575"/>
            <a:chOff x="65" y="2342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" y="2342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51050" y="333375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  <p:extLst>
      <p:ext uri="{BB962C8B-B14F-4D97-AF65-F5344CB8AC3E}">
        <p14:creationId xmlns:p14="http://schemas.microsoft.com/office/powerpoint/2010/main" val="3405273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/>
          <a:srcRect l="26769" t="8001" b="5201"/>
          <a:stretch/>
        </p:blipFill>
        <p:spPr>
          <a:xfrm>
            <a:off x="0" y="1329938"/>
            <a:ext cx="7689644" cy="5126818"/>
          </a:xfrm>
          <a:prstGeom prst="rect">
            <a:avLst/>
          </a:prstGeom>
        </p:spPr>
      </p:pic>
      <p:grpSp>
        <p:nvGrpSpPr>
          <p:cNvPr id="3" name="群組 7"/>
          <p:cNvGrpSpPr/>
          <p:nvPr/>
        </p:nvGrpSpPr>
        <p:grpSpPr>
          <a:xfrm>
            <a:off x="6228184" y="1779941"/>
            <a:ext cx="2915816" cy="4226812"/>
            <a:chOff x="6143636" y="1643050"/>
            <a:chExt cx="2857520" cy="4500594"/>
          </a:xfrm>
        </p:grpSpPr>
        <p:pic>
          <p:nvPicPr>
            <p:cNvPr id="6" name="圓角矩形圖說文字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6143636" y="1643050"/>
              <a:ext cx="2857520" cy="4500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072330" y="1928802"/>
              <a:ext cx="1857388" cy="4000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 smtClean="0">
                  <a:ea typeface="微軟正黑體" pitchFamily="34" charset="-120"/>
                </a:rPr>
                <a:t>以距離八德國中</a:t>
              </a:r>
              <a:r>
                <a:rPr lang="en-US" altLang="zh-TW" sz="2800" b="1" dirty="0" smtClean="0">
                  <a:ea typeface="微軟正黑體" pitchFamily="34" charset="-120"/>
                </a:rPr>
                <a:t>10KM</a:t>
              </a:r>
              <a:r>
                <a:rPr lang="zh-TW" altLang="en-US" sz="2800" b="1" dirty="0" smtClean="0">
                  <a:ea typeface="微軟正黑體" pitchFamily="34" charset="-120"/>
                </a:rPr>
                <a:t>範圍為例。</a:t>
              </a:r>
              <a:endParaRPr lang="en-US" altLang="zh-TW" sz="2800" b="1" dirty="0" smtClean="0">
                <a:ea typeface="微軟正黑體" pitchFamily="34" charset="-120"/>
              </a:endParaRPr>
            </a:p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 smtClean="0">
                  <a:ea typeface="微軟正黑體" pitchFamily="34" charset="-120"/>
                </a:rPr>
                <a:t>續點進去，可以連結到該校之資訊與網站。</a:t>
              </a:r>
              <a:endParaRPr lang="zh-TW" altLang="en-US" sz="2800" b="1" dirty="0"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4BDBB-713F-4356-83AB-28D2EB487FDC}" type="slidenum">
              <a:rPr lang="en-US" altLang="zh-TW" smtClean="0"/>
              <a:pPr>
                <a:defRPr/>
              </a:pPr>
              <a:t>74</a:t>
            </a:fld>
            <a:endParaRPr lang="en-US" altLang="zh-TW"/>
          </a:p>
        </p:txBody>
      </p:sp>
      <p:sp>
        <p:nvSpPr>
          <p:cNvPr id="3" name="文字版面配置區 5"/>
          <p:cNvSpPr txBox="1">
            <a:spLocks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親子生涯討論</a:t>
            </a:r>
            <a:endParaRPr kumimoji="0" lang="en-US" altLang="zh-TW" sz="6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建議面向</a:t>
            </a:r>
            <a:endParaRPr kumimoji="0" lang="en-US" altLang="zh-TW" sz="6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hape 615"/>
          <p:cNvSpPr>
            <a:spLocks noGrp="1"/>
          </p:cNvSpPr>
          <p:nvPr>
            <p:ph type="body" idx="4294967295"/>
          </p:nvPr>
        </p:nvSpPr>
        <p:spPr>
          <a:xfrm>
            <a:off x="685800" y="609600"/>
            <a:ext cx="7953375" cy="5422900"/>
          </a:xfrm>
        </p:spPr>
        <p:txBody>
          <a:bodyPr lIns="91425" tIns="45700" rIns="91425" bIns="45700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0000FF"/>
              </a:buClr>
              <a:buSzPct val="25000"/>
              <a:buFontTx/>
              <a:buNone/>
            </a:pPr>
            <a:r>
              <a:rPr lang="zh-TW" altLang="zh-TW" sz="3400" smtClean="0">
                <a:solidFill>
                  <a:srgbClr val="6600CC"/>
                </a:solidFill>
                <a:cs typeface="Arial" pitchFamily="34" charset="0"/>
                <a:sym typeface="Arial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zh-TW" altLang="zh-TW" sz="2900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zh-TW" altLang="zh-TW" smtClean="0">
              <a:latin typeface="標楷體" pitchFamily="65" charset="-12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130051" name="Shape 617"/>
          <p:cNvSpPr>
            <a:spLocks noChangeArrowheads="1"/>
          </p:cNvSpPr>
          <p:nvPr/>
        </p:nvSpPr>
        <p:spPr bwMode="auto">
          <a:xfrm>
            <a:off x="1385888" y="1614488"/>
            <a:ext cx="6624637" cy="50895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kumimoji="0" lang="zh-TW" altLang="zh-TW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9" name="Shape 619"/>
          <p:cNvSpPr txBox="1">
            <a:spLocks noChangeArrowheads="1"/>
          </p:cNvSpPr>
          <p:nvPr/>
        </p:nvSpPr>
        <p:spPr bwMode="auto">
          <a:xfrm>
            <a:off x="1104900" y="852488"/>
            <a:ext cx="1651000" cy="762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 eaLnBrk="1" hangingPunct="1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個人特質的</a:t>
            </a:r>
          </a:p>
          <a:p>
            <a:pPr algn="ctr" eaLnBrk="1" hangingPunct="1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澄清與了解</a:t>
            </a:r>
          </a:p>
        </p:txBody>
      </p:sp>
      <p:sp>
        <p:nvSpPr>
          <p:cNvPr id="620" name="Shape 620"/>
          <p:cNvSpPr txBox="1">
            <a:spLocks noChangeArrowheads="1"/>
          </p:cNvSpPr>
          <p:nvPr/>
        </p:nvSpPr>
        <p:spPr bwMode="auto">
          <a:xfrm>
            <a:off x="7345363" y="2989263"/>
            <a:ext cx="1619250" cy="76200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 eaLnBrk="1" hangingPunct="1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教育與職業</a:t>
            </a:r>
          </a:p>
          <a:p>
            <a:pPr algn="ctr" eaLnBrk="1" hangingPunct="1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資料的提供</a:t>
            </a:r>
          </a:p>
        </p:txBody>
      </p:sp>
      <p:sp>
        <p:nvSpPr>
          <p:cNvPr id="621" name="Shape 621"/>
          <p:cNvSpPr txBox="1">
            <a:spLocks noChangeArrowheads="1"/>
          </p:cNvSpPr>
          <p:nvPr/>
        </p:nvSpPr>
        <p:spPr bwMode="auto">
          <a:xfrm>
            <a:off x="295275" y="3397250"/>
            <a:ext cx="1619250" cy="7620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 eaLnBrk="1" hangingPunct="1">
              <a:buSzPct val="25000"/>
            </a:pPr>
            <a:r>
              <a:rPr kumimoji="0" lang="zh-TW" altLang="zh-TW" sz="220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個人與環境關係的協調</a:t>
            </a:r>
          </a:p>
        </p:txBody>
      </p:sp>
      <p:sp>
        <p:nvSpPr>
          <p:cNvPr id="2" name="頁尾版面配置區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0056" name="投影片編號版面配置區 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58D65F23-2CD3-44A2-A209-B48FB4D68E4B}" type="slidenum">
              <a:rPr kumimoji="0" lang="zh-TW" altLang="en-US" sz="1200">
                <a:solidFill>
                  <a:srgbClr val="898989"/>
                </a:solidFill>
                <a:latin typeface="微軟正黑體" pitchFamily="34" charset="-120"/>
                <a:ea typeface="微軟正黑體" pitchFamily="34" charset="-120"/>
              </a:rPr>
              <a:pPr algn="r" eaLnBrk="1" hangingPunct="1"/>
              <a:t>75</a:t>
            </a:fld>
            <a:endParaRPr kumimoji="0" lang="en-US" altLang="zh-TW" sz="1200">
              <a:solidFill>
                <a:srgbClr val="89898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7"/>
          <p:cNvSpPr txBox="1">
            <a:spLocks noChangeArrowheads="1"/>
          </p:cNvSpPr>
          <p:nvPr/>
        </p:nvSpPr>
        <p:spPr bwMode="auto">
          <a:xfrm>
            <a:off x="755650" y="1703388"/>
            <a:ext cx="3486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altLang="zh-TW" sz="20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0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興趣（喜不喜歡做）</a:t>
            </a:r>
          </a:p>
          <a:p>
            <a:pPr eaLnBrk="1" hangingPunct="1"/>
            <a:r>
              <a:rPr kumimoji="0"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能力 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能不能做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/>
            <a:r>
              <a:rPr kumimoji="0" lang="en-US" altLang="zh-TW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人格特質 </a:t>
            </a:r>
            <a:r>
              <a:rPr kumimoji="0" lang="en-US" altLang="zh-TW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itchFamily="34" charset="-120"/>
                <a:ea typeface="微軟正黑體" pitchFamily="34" charset="-120"/>
              </a:rPr>
              <a:t>適不適合做）</a:t>
            </a:r>
          </a:p>
          <a:p>
            <a:pPr eaLnBrk="1" hangingPunct="1"/>
            <a:r>
              <a:rPr kumimoji="0" lang="en-US" altLang="zh-TW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價值觀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願不願意做</a:t>
            </a:r>
            <a:r>
              <a:rPr kumimoji="0" lang="zh-TW" altLang="en-US" sz="20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4" name="文字方塊 11"/>
          <p:cNvSpPr txBox="1">
            <a:spLocks noChangeArrowheads="1"/>
          </p:cNvSpPr>
          <p:nvPr/>
        </p:nvSpPr>
        <p:spPr bwMode="auto">
          <a:xfrm>
            <a:off x="0" y="4316413"/>
            <a:ext cx="15113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機緣</a:t>
            </a:r>
          </a:p>
          <a:p>
            <a:pPr algn="ctr" eaLnBrk="1" hangingPunct="1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家庭因素</a:t>
            </a:r>
          </a:p>
          <a:p>
            <a:pPr algn="ctr" eaLnBrk="1" hangingPunct="1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社會潮流</a:t>
            </a:r>
          </a:p>
          <a:p>
            <a:pPr algn="ctr" eaLnBrk="1" hangingPunct="1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家人期望</a:t>
            </a:r>
          </a:p>
          <a:p>
            <a:pPr algn="ctr" eaLnBrk="1" hangingPunct="1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同儕團體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地緣關係</a:t>
            </a:r>
          </a:p>
          <a:p>
            <a:pPr algn="ctr" eaLnBrk="1" hangingPunct="1">
              <a:buFontTx/>
              <a:buChar char="•"/>
            </a:pP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阻力助力</a:t>
            </a:r>
          </a:p>
        </p:txBody>
      </p:sp>
      <p:sp>
        <p:nvSpPr>
          <p:cNvPr id="15" name="文字方塊 15"/>
          <p:cNvSpPr txBox="1">
            <a:spLocks noChangeArrowheads="1"/>
          </p:cNvSpPr>
          <p:nvPr/>
        </p:nvSpPr>
        <p:spPr bwMode="auto">
          <a:xfrm>
            <a:off x="7167563" y="3751263"/>
            <a:ext cx="197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科系類別</a:t>
            </a:r>
          </a:p>
          <a:p>
            <a:pPr algn="ctr" eaLnBrk="1" hangingPunct="1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職業類別</a:t>
            </a:r>
          </a:p>
          <a:p>
            <a:pPr algn="ctr" eaLnBrk="1" hangingPunct="1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學校類別</a:t>
            </a:r>
          </a:p>
          <a:p>
            <a:pPr algn="ctr" eaLnBrk="1" hangingPunct="1"/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升學管道</a:t>
            </a:r>
          </a:p>
        </p:txBody>
      </p:sp>
      <p:pic>
        <p:nvPicPr>
          <p:cNvPr id="130060" name="Rectangle 1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1163" y="152400"/>
            <a:ext cx="35782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019800" y="1289050"/>
            <a:ext cx="2871788" cy="1200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蒐集資料再決定，</a:t>
            </a:r>
            <a: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再收集資料再討論！做好生涯規劃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/>
      <p:bldP spid="620" grpId="0" animBg="1"/>
      <p:bldP spid="621" grpId="0" animBg="1"/>
      <p:bldP spid="12" grpId="0"/>
      <p:bldP spid="14" grpId="0"/>
      <p:bldP spid="15" grpId="0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D89D6D85-33AF-4170-8BC8-C04D29C192AF}" type="slidenum">
              <a:rPr lang="zh-TW" altLang="en-US" sz="1200">
                <a:solidFill>
                  <a:srgbClr val="104031"/>
                </a:solidFill>
              </a:rPr>
              <a:pPr algn="r" eaLnBrk="1" hangingPunct="1"/>
              <a:t>76</a:t>
            </a:fld>
            <a:endParaRPr lang="en-US" altLang="zh-TW" sz="1200">
              <a:solidFill>
                <a:srgbClr val="104031"/>
              </a:solidFill>
            </a:endParaRPr>
          </a:p>
        </p:txBody>
      </p:sp>
      <p:sp>
        <p:nvSpPr>
          <p:cNvPr id="50179" name="標題 1"/>
          <p:cNvSpPr>
            <a:spLocks noGrp="1"/>
          </p:cNvSpPr>
          <p:nvPr>
            <p:ph type="title" idx="429496729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TW" altLang="en-US" b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諮詢專線、網路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4294967295"/>
          </p:nvPr>
        </p:nvSpPr>
        <p:spPr>
          <a:xfrm>
            <a:off x="179388" y="1773238"/>
            <a:ext cx="8713787" cy="3024187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FontTx/>
              <a:buBlip>
                <a:blip r:embed="rId3"/>
              </a:buBlip>
              <a:defRPr/>
            </a:pP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諮詢專線：</a:t>
            </a:r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各校教務主任、輔導主任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地方宣導團責任區講師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桃園市政府教育局</a:t>
            </a:r>
            <a:endParaRPr kumimoji="1"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Blip>
                <a:blip r:embed="rId4"/>
              </a:buBlip>
              <a:defRPr/>
            </a:pP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矩形 6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sz="2800" b="1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1412875"/>
            <a:ext cx="8310562" cy="758825"/>
            <a:chOff x="720" y="-712"/>
            <a:chExt cx="2256" cy="4457"/>
          </a:xfrm>
        </p:grpSpPr>
        <p:sp>
          <p:nvSpPr>
            <p:cNvPr id="122887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3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22888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3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22889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3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4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3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22884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 cstate="print"/>
          <a:srcRect l="15922" t="22461" r="16544" b="6250"/>
          <a:stretch>
            <a:fillRect/>
          </a:stretch>
        </p:blipFill>
        <p:spPr bwMode="auto">
          <a:xfrm>
            <a:off x="642938" y="2071688"/>
            <a:ext cx="79438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1273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 idx="4294967295"/>
          </p:nvPr>
        </p:nvSpPr>
        <p:spPr>
          <a:xfrm>
            <a:off x="1116013" y="0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4294967295"/>
          </p:nvPr>
        </p:nvSpPr>
        <p:spPr>
          <a:xfrm>
            <a:off x="395288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 smtClean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4294967295"/>
          </p:nvPr>
        </p:nvSpPr>
        <p:spPr>
          <a:xfrm>
            <a:off x="4572000" y="1557338"/>
            <a:ext cx="3960813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 smtClean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smtClean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sz="half" idx="4294967295"/>
          </p:nvPr>
        </p:nvSpPr>
        <p:spPr>
          <a:xfrm>
            <a:off x="46990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211638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smtClean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2520" name="向上箭號圖說文字 6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2521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Century Schoolbook" pitchFamily="18" charset="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Century Schoolbook" pitchFamily="18" charset="0"/>
              </a:endParaRPr>
            </a:p>
            <a:p>
              <a:pPr eaLnBrk="1" hangingPunct="1"/>
              <a:r>
                <a:rPr kumimoji="0" lang="zh-TW" altLang="en-US" sz="2400" b="1">
                  <a:latin typeface="Century Schoolbook" pitchFamily="18" charset="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特質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價值觀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能力</a:t>
              </a:r>
              <a:r>
                <a:rPr kumimoji="0" lang="zh-TW" altLang="en-US" sz="2400" b="1">
                  <a:latin typeface="Century Schoolbook" pitchFamily="18" charset="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經驗探索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資訊收集</a:t>
              </a:r>
              <a:r>
                <a:rPr kumimoji="0" lang="zh-TW" altLang="en-US" sz="2400" b="1">
                  <a:latin typeface="Century Schoolbook" pitchFamily="18" charset="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168846" y="1556792"/>
            <a:ext cx="9073008" cy="1511746"/>
          </a:xfrm>
        </p:spPr>
        <p:txBody>
          <a:bodyPr anchor="b"/>
          <a:lstStyle/>
          <a:p>
            <a:pPr marL="0" indent="0" algn="just" eaLnBrk="1" hangingPunct="1">
              <a:buFontTx/>
              <a:buNone/>
            </a:pP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唯有</a:t>
            </a:r>
            <a:r>
              <a:rPr lang="en-US" altLang="zh-TW" sz="3600" b="1" dirty="0" smtClean="0">
                <a:ea typeface="新細明體" panose="02020500000000000000" pitchFamily="18" charset="-120"/>
              </a:rPr>
              <a:t>【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適性揚才</a:t>
            </a:r>
            <a:r>
              <a:rPr lang="en-US" altLang="zh-TW" sz="3600" b="1" dirty="0" smtClean="0">
                <a:ea typeface="新細明體" panose="02020500000000000000" pitchFamily="18" charset="-120"/>
              </a:rPr>
              <a:t>】</a:t>
            </a:r>
            <a:r>
              <a:rPr lang="zh-TW" altLang="en-US" sz="36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，未來才能</a:t>
            </a:r>
            <a:r>
              <a:rPr lang="en-US" altLang="zh-TW" sz="3600" b="1" dirty="0" smtClean="0">
                <a:ea typeface="新細明體" panose="02020500000000000000" pitchFamily="18" charset="-120"/>
              </a:rPr>
              <a:t>【</a:t>
            </a:r>
            <a:r>
              <a:rPr lang="zh-TW" altLang="en-US" sz="36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人盡其才</a:t>
            </a:r>
            <a:r>
              <a:rPr lang="en-US" altLang="zh-TW" sz="3600" b="1" dirty="0" smtClean="0">
                <a:ea typeface="新細明體" panose="02020500000000000000" pitchFamily="18" charset="-120"/>
              </a:rPr>
              <a:t>】</a:t>
            </a:r>
            <a:r>
              <a:rPr lang="zh-TW" altLang="en-US" sz="36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台灣的社會，才會有更美好的未來。</a:t>
            </a:r>
          </a:p>
        </p:txBody>
      </p:sp>
      <p:sp>
        <p:nvSpPr>
          <p:cNvPr id="140293" name="Text Box 5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781050" y="3500438"/>
            <a:ext cx="7848600" cy="739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嗨！你沒有遲到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8723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51520" y="2132856"/>
            <a:ext cx="8686800" cy="388843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各位</a:t>
            </a:r>
            <a:endParaRPr lang="en-US" altLang="zh-TW" sz="6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一個都不能少啊！</a:t>
            </a:r>
            <a:endParaRPr lang="en-US" altLang="zh-TW" sz="6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Maslow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需求</a:t>
            </a:r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層次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理論</a:t>
            </a:r>
            <a:endParaRPr lang="en-US" altLang="zh-TW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70000"/>
              </a:lnSpc>
              <a:buNone/>
              <a:defRPr/>
            </a:pPr>
            <a:r>
              <a:rPr lang="zh-TW" alt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自我實現！高峰經驗！</a:t>
            </a:r>
            <a:endParaRPr lang="en-US" altLang="zh-TW" sz="6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75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CC"/>
                </a:solidFill>
              </a:rPr>
              <a:t>工商服務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4BDBB-713F-4356-83AB-28D2EB487FDC}" type="slidenum">
              <a:rPr lang="en-US" altLang="zh-TW" smtClean="0"/>
              <a:pPr>
                <a:defRPr/>
              </a:pPr>
              <a:t>80</a:t>
            </a:fld>
            <a:endParaRPr lang="en-US" altLang="zh-TW"/>
          </a:p>
        </p:txBody>
      </p:sp>
      <p:sp>
        <p:nvSpPr>
          <p:cNvPr id="3" name="書卷 (水平) 2"/>
          <p:cNvSpPr/>
          <p:nvPr/>
        </p:nvSpPr>
        <p:spPr>
          <a:xfrm>
            <a:off x="285720" y="1357298"/>
            <a:ext cx="8572560" cy="5357850"/>
          </a:xfrm>
          <a:prstGeom prst="horizontalScroll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更多的主題提供給您</a:t>
            </a:r>
            <a:r>
              <a:rPr lang="en-US" altLang="zh-TW" sz="2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~~~~</a:t>
            </a: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學費補助</a:t>
            </a: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生涯輔導紀錄手冊詳細內容</a:t>
            </a: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性向測驗、興趣測驗之詳細說明</a:t>
            </a: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如何認識職業類科</a:t>
            </a:r>
            <a:r>
              <a:rPr 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專業群科</a:t>
            </a:r>
            <a:r>
              <a:rPr 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、桃園有哪些專業群科</a:t>
            </a: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專業群科特招有哪些校科、藝才班有哪些校科、甄試內容為何</a:t>
            </a: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五專升學管道、方式</a:t>
            </a: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變更就學區如何申請、桃連區優先免試入學做法</a:t>
            </a: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何為個別序位</a:t>
            </a:r>
          </a:p>
          <a:p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參考個別序位進行志願選填之注意事項</a:t>
            </a:r>
            <a:endParaRPr lang="en-US" altLang="zh-TW" sz="2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……..</a:t>
            </a:r>
          </a:p>
          <a:p>
            <a:pPr algn="ctr"/>
            <a:r>
              <a:rPr lang="zh-TW" altLang="en-US" sz="2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請踴躍參加各校辦理的適性宣導，上、下學期的主題不同哦</a:t>
            </a:r>
            <a:r>
              <a:rPr lang="en-US" altLang="zh-TW" sz="20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20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684213" y="1773238"/>
            <a:ext cx="7772400" cy="2076450"/>
          </a:xfrm>
        </p:spPr>
        <p:txBody>
          <a:bodyPr/>
          <a:lstStyle/>
          <a:p>
            <a:pPr algn="ctr">
              <a:defRPr/>
            </a:pPr>
            <a:r>
              <a:rPr lang="zh-TW" altLang="en-US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Tahoma" pitchFamily="34" charset="0"/>
              </a:rPr>
              <a:t>感謝聆聽</a:t>
            </a:r>
            <a:endParaRPr lang="en-US" altLang="zh-TW" sz="54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  <a:cs typeface="Tahoma" pitchFamily="34" charset="0"/>
            </a:endParaRPr>
          </a:p>
          <a:p>
            <a:pPr algn="ctr">
              <a:defRPr/>
            </a:pPr>
            <a:r>
              <a:rPr lang="en-US" altLang="zh-TW" sz="5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Tahoma" pitchFamily="34" charset="0"/>
              </a:rPr>
              <a:t>Q&amp;A</a:t>
            </a:r>
          </a:p>
        </p:txBody>
      </p:sp>
      <p:sp>
        <p:nvSpPr>
          <p:cNvPr id="120835" name="投影片編號版面配置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FF58EDE0-8294-4B11-AEB8-997AF0BCDCD7}" type="slidenum">
              <a:rPr kumimoji="0" lang="en-US" altLang="zh-TW" smtClean="0">
                <a:solidFill>
                  <a:srgbClr val="0C3226"/>
                </a:solidFill>
                <a:latin typeface="Verdana" pitchFamily="34" charset="0"/>
              </a:rPr>
              <a:pPr/>
              <a:t>81</a:t>
            </a:fld>
            <a:endParaRPr kumimoji="0" lang="en-US" altLang="zh-TW" smtClean="0">
              <a:solidFill>
                <a:srgbClr val="0C322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/>
          <a:srcRect t="15350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3" cstate="print"/>
          <a:srcRect t="14300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4" cstate="print"/>
          <a:srcRect t="15350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47864" y="0"/>
            <a:ext cx="19800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W5" panose="03000509000000000000" pitchFamily="65" charset="-120"/>
                <a:ea typeface="華康行楷體W5" panose="03000509000000000000" pitchFamily="65" charset="-120"/>
              </a:rPr>
              <a:t>體育班</a:t>
            </a:r>
            <a:r>
              <a:rPr lang="zh-TW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W5" panose="03000509000000000000" pitchFamily="65" charset="-120"/>
                <a:ea typeface="華康行楷體W5" panose="03000509000000000000" pitchFamily="65" charset="-120"/>
              </a:rPr>
              <a:t> </a:t>
            </a:r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youngher\Desktop\107國小宣導\相影片\20180829_094958.jpg"/>
          <p:cNvPicPr>
            <a:picLocks noChangeAspect="1" noChangeArrowheads="1"/>
          </p:cNvPicPr>
          <p:nvPr/>
        </p:nvPicPr>
        <p:blipFill>
          <a:blip r:embed="rId2" cstate="print"/>
          <a:srcRect l="5425" t="16002" r="8490" b="37837"/>
          <a:stretch>
            <a:fillRect/>
          </a:stretch>
        </p:blipFill>
        <p:spPr bwMode="auto">
          <a:xfrm>
            <a:off x="107504" y="2127974"/>
            <a:ext cx="8964488" cy="3605282"/>
          </a:xfrm>
          <a:prstGeom prst="rect">
            <a:avLst/>
          </a:prstGeom>
          <a:noFill/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3347864" y="1"/>
            <a:ext cx="3816424" cy="1052736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體育班升學狀況</a:t>
            </a:r>
            <a:endParaRPr lang="zh-TW" altLang="en-US" sz="40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youngher\Desktop\107國小宣導\相影片\20180829_095006.jpg"/>
          <p:cNvPicPr>
            <a:picLocks noChangeAspect="1" noChangeArrowheads="1"/>
          </p:cNvPicPr>
          <p:nvPr/>
        </p:nvPicPr>
        <p:blipFill>
          <a:blip r:embed="rId2" cstate="print"/>
          <a:srcRect t="14002" r="4750" b="33992"/>
          <a:stretch>
            <a:fillRect/>
          </a:stretch>
        </p:blipFill>
        <p:spPr bwMode="auto">
          <a:xfrm>
            <a:off x="107504" y="1772816"/>
            <a:ext cx="8968154" cy="3672408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3347864" y="0"/>
            <a:ext cx="19800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W5" panose="03000509000000000000" pitchFamily="65" charset="-120"/>
                <a:ea typeface="華康行楷體W5" panose="03000509000000000000" pitchFamily="65" charset="-120"/>
              </a:rPr>
              <a:t>美術班</a:t>
            </a:r>
            <a:r>
              <a:rPr lang="zh-TW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W5" panose="03000509000000000000" pitchFamily="65" charset="-120"/>
                <a:ea typeface="華康行楷體W5" panose="03000509000000000000" pitchFamily="65" charset="-120"/>
              </a:rPr>
              <a:t> </a:t>
            </a:r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87824" y="0"/>
            <a:ext cx="3024336" cy="764704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媒體報導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sz="4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208" name="Picture 16" descr="C:\Users\youngher\Desktop\107國小宣導\相影片\Screenshot_20181230-1023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84784"/>
            <a:ext cx="3037500" cy="5400000"/>
          </a:xfrm>
          <a:prstGeom prst="rect">
            <a:avLst/>
          </a:prstGeom>
          <a:noFill/>
        </p:spPr>
      </p:pic>
      <p:pic>
        <p:nvPicPr>
          <p:cNvPr id="8209" name="Picture 17" descr="C:\Users\youngher\Desktop\107國小宣導\相影片\Screenshot_20181230-102359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1485384"/>
            <a:ext cx="3037500" cy="5400000"/>
          </a:xfrm>
          <a:prstGeom prst="rect">
            <a:avLst/>
          </a:prstGeom>
          <a:noFill/>
        </p:spPr>
      </p:pic>
      <p:pic>
        <p:nvPicPr>
          <p:cNvPr id="20" name="Picture 2" descr="C:\Users\youngher\Desktop\107國小宣導\相影片\Screenshot_20181230-102416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6500" y="1458000"/>
            <a:ext cx="3037500" cy="54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Users\youngher\Desktop\107國小宣導\相影片\Screenshot_20181230-1016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628800"/>
            <a:ext cx="2212344" cy="3933056"/>
          </a:xfrm>
          <a:prstGeom prst="rect">
            <a:avLst/>
          </a:prstGeom>
          <a:noFill/>
        </p:spPr>
      </p:pic>
      <p:pic>
        <p:nvPicPr>
          <p:cNvPr id="7" name="Picture 3" descr="C:\Users\youngher\Desktop\107國小宣導\相影片\Screenshot_20181002-2021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904" y="2276872"/>
            <a:ext cx="2212344" cy="3933056"/>
          </a:xfrm>
          <a:prstGeom prst="rect">
            <a:avLst/>
          </a:prstGeom>
          <a:noFill/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2987824" y="0"/>
            <a:ext cx="2808312" cy="764704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媒體報導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sz="4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 descr="C:\Users\youngher\Downloads\Screenshot_20181231-21332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b="7990"/>
          <a:stretch>
            <a:fillRect/>
          </a:stretch>
        </p:blipFill>
        <p:spPr bwMode="auto">
          <a:xfrm>
            <a:off x="2339752" y="1556791"/>
            <a:ext cx="2232248" cy="3651371"/>
          </a:xfrm>
          <a:prstGeom prst="rect">
            <a:avLst/>
          </a:prstGeom>
          <a:noFill/>
        </p:spPr>
      </p:pic>
      <p:pic>
        <p:nvPicPr>
          <p:cNvPr id="3075" name="Picture 3" descr="C:\Users\youngher\Downloads\Screenshot_20181231-213301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7990"/>
          <a:stretch>
            <a:fillRect/>
          </a:stretch>
        </p:blipFill>
        <p:spPr bwMode="auto">
          <a:xfrm>
            <a:off x="0" y="2132855"/>
            <a:ext cx="2267744" cy="3709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8181BB-700F-4F44-9EE9-14B4314D2365}" type="slidenum">
              <a:rPr lang="en-US" altLang="zh-TW" smtClean="0"/>
              <a:pPr>
                <a:defRPr/>
              </a:pPr>
              <a:t>87</a:t>
            </a:fld>
            <a:endParaRPr lang="en-US" altLang="zh-TW"/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print"/>
          <a:srcRect l="15350" t="21020" r="19288" b="7161"/>
          <a:stretch>
            <a:fillRect/>
          </a:stretch>
        </p:blipFill>
        <p:spPr bwMode="auto">
          <a:xfrm>
            <a:off x="323528" y="260648"/>
            <a:ext cx="870286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8181BB-700F-4F44-9EE9-14B4314D2365}" type="slidenum">
              <a:rPr lang="en-US" altLang="zh-TW" smtClean="0"/>
              <a:pPr>
                <a:defRPr/>
              </a:pPr>
              <a:t>88</a:t>
            </a:fld>
            <a:endParaRPr lang="en-US" altLang="zh-TW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 l="16138" t="14720" r="20863" b="7161"/>
          <a:stretch>
            <a:fillRect/>
          </a:stretch>
        </p:blipFill>
        <p:spPr bwMode="auto">
          <a:xfrm>
            <a:off x="611560" y="44624"/>
            <a:ext cx="8136904" cy="630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ãé¦¬æ¯æ´çéæ±å±¤æ¬¡çè«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ãé¦¬æ¯æ´çéæ±å±¤æ¬¡çè«ãçåçæå°çµ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206530"/>
            <a:ext cx="6408712" cy="463660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39752" y="1480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eaLnBrk="1" hangingPunct="1">
              <a:buNone/>
              <a:defRPr/>
            </a:pP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一個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都不能少啊！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Maslow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需求層次理論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自我實現！高峰經驗！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71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_MS_EA_Buisiness_ID04">
  <a:themeElements>
    <a:clrScheme name="Wrapper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6013</Words>
  <Application>Microsoft Office PowerPoint</Application>
  <PresentationFormat>如螢幕大小 (4:3)</PresentationFormat>
  <Paragraphs>1141</Paragraphs>
  <Slides>88</Slides>
  <Notes>41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88</vt:i4>
      </vt:variant>
    </vt:vector>
  </HeadingPairs>
  <TitlesOfParts>
    <vt:vector size="105" baseType="lpstr">
      <vt:lpstr>BiauKai</vt:lpstr>
      <vt:lpstr>華康行楷體W5</vt:lpstr>
      <vt:lpstr>華康儷特圓</vt:lpstr>
      <vt:lpstr>微軟正黑體</vt:lpstr>
      <vt:lpstr>新細明體</vt:lpstr>
      <vt:lpstr>標楷體</vt:lpstr>
      <vt:lpstr>Arial</vt:lpstr>
      <vt:lpstr>Calibri</vt:lpstr>
      <vt:lpstr>Cataneo BT</vt:lpstr>
      <vt:lpstr>Century Schoolbook</vt:lpstr>
      <vt:lpstr>Tahoma</vt:lpstr>
      <vt:lpstr>Times New Roman</vt:lpstr>
      <vt:lpstr>Verdana</vt:lpstr>
      <vt:lpstr>Wingdings</vt:lpstr>
      <vt:lpstr>Wingdings 2</vt:lpstr>
      <vt:lpstr>MSC_MS_EA_Buisiness_ID04</vt:lpstr>
      <vt:lpstr>PhotoImpact</vt:lpstr>
      <vt:lpstr>PowerPoint 簡報</vt:lpstr>
      <vt:lpstr>PowerPoint 簡報</vt:lpstr>
      <vt:lpstr>PowerPoint 簡報</vt:lpstr>
      <vt:lpstr>目次</vt:lpstr>
      <vt:lpstr>12年國教為何</vt:lpstr>
      <vt:lpstr>為何要讓孩子適性發展</vt:lpstr>
      <vt:lpstr>PowerPoint 簡報</vt:lpstr>
      <vt:lpstr>PowerPoint 簡報</vt:lpstr>
      <vt:lpstr>PowerPoint 簡報</vt:lpstr>
      <vt:lpstr>PowerPoint 簡報</vt:lpstr>
      <vt:lpstr>社會期待十二年國教改革</vt:lpstr>
      <vt:lpstr>PowerPoint 簡報</vt:lpstr>
      <vt:lpstr>PowerPoint 簡報</vt:lpstr>
      <vt:lpstr>PowerPoint 簡報</vt:lpstr>
      <vt:lpstr>課程架構--各學習階段課程類型</vt:lpstr>
      <vt:lpstr>課程之連貫統整與多元適性</vt:lpstr>
      <vt:lpstr>PowerPoint 簡報</vt:lpstr>
      <vt:lpstr>校訂（彈性學習）課程類型  </vt:lpstr>
      <vt:lpstr>校訂(彈性學習)課程 （我們可以滿足孩子更大的學習需求）</vt:lpstr>
      <vt:lpstr>PowerPoint 簡報</vt:lpstr>
      <vt:lpstr>PowerPoint 簡報</vt:lpstr>
      <vt:lpstr>國中畢業生升學進路階梯圖</vt:lpstr>
      <vt:lpstr>國中畢業生升學管道圖</vt:lpstr>
      <vt:lpstr>PowerPoint 簡報</vt:lpstr>
      <vt:lpstr>桃連區歷年優秀表現</vt:lpstr>
      <vt:lpstr>桃連區的努力</vt:lpstr>
      <vt:lpstr>PowerPoint 簡報</vt:lpstr>
      <vt:lpstr>PowerPoint 簡報</vt:lpstr>
      <vt:lpstr>PowerPoint 簡報</vt:lpstr>
      <vt:lpstr>PowerPoint 簡報</vt:lpstr>
      <vt:lpstr>志願序計分示例</vt:lpstr>
      <vt:lpstr>同群科志願跨校連續選填示例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同分超額比序步驟</vt:lpstr>
      <vt:lpstr>桃連區-特色招生(可跨區)</vt:lpstr>
      <vt:lpstr>PowerPoint 簡報</vt:lpstr>
      <vt:lpstr>國中教育會考時程</vt:lpstr>
      <vt:lpstr>國中教育會考型式</vt:lpstr>
      <vt:lpstr>國中教育會考題目示例</vt:lpstr>
      <vt:lpstr>PowerPoint 簡報</vt:lpstr>
      <vt:lpstr>能力等級與加註標示</vt:lpstr>
      <vt:lpstr>107年會考-等級標示題數</vt:lpstr>
      <vt:lpstr>107年會考-等級標示百分比</vt:lpstr>
      <vt:lpstr>國中教育會考 成績單</vt:lpstr>
      <vt:lpstr>PowerPoint 簡報</vt:lpstr>
      <vt:lpstr>PowerPoint 簡報</vt:lpstr>
      <vt:lpstr>PowerPoint 簡報</vt:lpstr>
      <vt:lpstr>PowerPoint 簡報</vt:lpstr>
      <vt:lpstr>PowerPoint 簡報</vt:lpstr>
      <vt:lpstr>國中階段適性作為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高職與高中的進路比較分析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諮詢專線、網路</vt:lpstr>
      <vt:lpstr>PowerPoint 簡報</vt:lpstr>
      <vt:lpstr>進路分析大不同</vt:lpstr>
      <vt:lpstr>PowerPoint 簡報</vt:lpstr>
      <vt:lpstr>工商服務</vt:lpstr>
      <vt:lpstr>PowerPoint 簡報</vt:lpstr>
      <vt:lpstr>PowerPoint 簡報</vt:lpstr>
      <vt:lpstr>體育班升學狀況</vt:lpstr>
      <vt:lpstr>PowerPoint 簡報</vt:lpstr>
      <vt:lpstr>媒體報導1</vt:lpstr>
      <vt:lpstr>媒體報導2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/>
  <cp:lastModifiedBy/>
  <cp:revision>135</cp:revision>
  <dcterms:modified xsi:type="dcterms:W3CDTF">2019-05-03T23:27:16Z</dcterms:modified>
</cp:coreProperties>
</file>